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4"/>
    <p:sldMasterId id="2147484286" r:id="rId5"/>
  </p:sldMasterIdLst>
  <p:notesMasterIdLst>
    <p:notesMasterId r:id="rId12"/>
  </p:notesMasterIdLst>
  <p:sldIdLst>
    <p:sldId id="855" r:id="rId6"/>
    <p:sldId id="857" r:id="rId7"/>
    <p:sldId id="856" r:id="rId8"/>
    <p:sldId id="859" r:id="rId9"/>
    <p:sldId id="854" r:id="rId10"/>
    <p:sldId id="858" r:id="rId11"/>
  </p:sldIdLst>
  <p:sldSz cx="6858000" cy="9906000" type="A4"/>
  <p:notesSz cx="6805613" cy="9939338"/>
  <p:defaultTextStyle>
    <a:defPPr>
      <a:defRPr lang="ja-JP"/>
    </a:defPPr>
    <a:lvl1pPr marL="0" algn="l" defTabSz="91317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6586" algn="l" defTabSz="91317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3172" algn="l" defTabSz="91317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69757" algn="l" defTabSz="91317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6343" algn="l" defTabSz="91317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2928" algn="l" defTabSz="91317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39513" algn="l" defTabSz="91317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6103" algn="l" defTabSz="91317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2686" algn="l" defTabSz="913172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ordinator1" initials="c" lastIdx="1" clrIdx="0">
    <p:extLst>
      <p:ext uri="{19B8F6BF-5375-455C-9EA6-DF929625EA0E}">
        <p15:presenceInfo xmlns:p15="http://schemas.microsoft.com/office/powerpoint/2012/main" userId="coordinator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ACF"/>
    <a:srgbClr val="184DE2"/>
    <a:srgbClr val="1440BC"/>
    <a:srgbClr val="005ABB"/>
    <a:srgbClr val="FF9933"/>
    <a:srgbClr val="FFD500"/>
    <a:srgbClr val="FEF808"/>
    <a:srgbClr val="1428BC"/>
    <a:srgbClr val="3128A8"/>
    <a:srgbClr val="0E7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60"/>
  </p:normalViewPr>
  <p:slideViewPr>
    <p:cSldViewPr>
      <p:cViewPr varScale="1">
        <p:scale>
          <a:sx n="48" d="100"/>
          <a:sy n="48" d="100"/>
        </p:scale>
        <p:origin x="2634" y="1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5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869DBF05-B89F-4056-8BB7-E974EEE023B4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3" y="4721225"/>
            <a:ext cx="5443537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72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5" y="9440872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8DC5465-5285-4894-84D8-5F7785AA3F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948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17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586" algn="l" defTabSz="91317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172" algn="l" defTabSz="91317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69757" algn="l" defTabSz="91317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6343" algn="l" defTabSz="91317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2928" algn="l" defTabSz="91317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39513" algn="l" defTabSz="91317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6103" algn="l" defTabSz="91317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2686" algn="l" defTabSz="91317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9688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DC5465-5285-4894-84D8-5F7785AA3FE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31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55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9688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DC5465-5285-4894-84D8-5F7785AA3FE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31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877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DC5465-5285-4894-84D8-5F7785AA3FE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31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6172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78" y="3077641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53" y="5613400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2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F4B4E-D75D-4DB1-BB6A-8D586EF1D37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73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F4D7-5B16-45DB-BFA9-E90143E585C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6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1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35" y="39671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2EB2-FA88-426B-9B19-D8CEFC139ED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74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594" y="284339"/>
            <a:ext cx="6588919" cy="70855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134594" y="1208441"/>
            <a:ext cx="6588919" cy="7640461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A9CF-F6E0-41F5-817A-559CAEC9EFAC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768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98"/>
            <a:ext cx="5829300" cy="212337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10" y="5613406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1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2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94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2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57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88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19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51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BDD71-8053-4735-AFFA-43830D3FE7F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525F-3D89-45E3-BA88-8C2428FA9C1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05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3FF0B-69C5-48D7-B87C-3207D9C4C0D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5A7F-8CE3-4109-9362-34BB9F9E23C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08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828" y="6365718"/>
            <a:ext cx="5829300" cy="1967442"/>
          </a:xfrm>
        </p:spPr>
        <p:txBody>
          <a:bodyPr anchor="t"/>
          <a:lstStyle>
            <a:lvl1pPr algn="l">
              <a:defRPr sz="5489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828" y="4198591"/>
            <a:ext cx="5829300" cy="2166935"/>
          </a:xfrm>
        </p:spPr>
        <p:txBody>
          <a:bodyPr anchor="b"/>
          <a:lstStyle>
            <a:lvl1pPr marL="0" indent="0">
              <a:buNone/>
              <a:defRPr sz="2744">
                <a:solidFill>
                  <a:schemeClr val="tx1">
                    <a:tint val="75000"/>
                  </a:schemeClr>
                </a:solidFill>
              </a:defRPr>
            </a:lvl1pPr>
            <a:lvl2pPr marL="631412" indent="0">
              <a:buNone/>
              <a:defRPr sz="2455">
                <a:solidFill>
                  <a:schemeClr val="tx1">
                    <a:tint val="75000"/>
                  </a:schemeClr>
                </a:solidFill>
              </a:defRPr>
            </a:lvl2pPr>
            <a:lvl3pPr marL="1262824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3pPr>
            <a:lvl4pPr marL="1894244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4pPr>
            <a:lvl5pPr marL="2525662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5pPr>
            <a:lvl6pPr marL="3157067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6pPr>
            <a:lvl7pPr marL="3788484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7pPr>
            <a:lvl8pPr marL="4419896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8pPr>
            <a:lvl9pPr marL="5051305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7834-A289-47EF-8AFD-7EC5E9367B4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9932-C233-4E5A-865C-8671E046D2B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96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31" y="2311467"/>
            <a:ext cx="3033347" cy="6537502"/>
          </a:xfrm>
        </p:spPr>
        <p:txBody>
          <a:bodyPr/>
          <a:lstStyle>
            <a:lvl1pPr>
              <a:defRPr sz="3755"/>
            </a:lvl1pPr>
            <a:lvl2pPr>
              <a:defRPr sz="3322"/>
            </a:lvl2pPr>
            <a:lvl3pPr>
              <a:defRPr sz="2744"/>
            </a:lvl3pPr>
            <a:lvl4pPr>
              <a:defRPr sz="2455"/>
            </a:lvl4pPr>
            <a:lvl5pPr>
              <a:defRPr sz="2455"/>
            </a:lvl5pPr>
            <a:lvl6pPr>
              <a:defRPr sz="2455"/>
            </a:lvl6pPr>
            <a:lvl7pPr>
              <a:defRPr sz="2455"/>
            </a:lvl7pPr>
            <a:lvl8pPr>
              <a:defRPr sz="2455"/>
            </a:lvl8pPr>
            <a:lvl9pPr>
              <a:defRPr sz="245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1787" y="2311467"/>
            <a:ext cx="3033347" cy="6537502"/>
          </a:xfrm>
        </p:spPr>
        <p:txBody>
          <a:bodyPr/>
          <a:lstStyle>
            <a:lvl1pPr>
              <a:defRPr sz="3755"/>
            </a:lvl1pPr>
            <a:lvl2pPr>
              <a:defRPr sz="3322"/>
            </a:lvl2pPr>
            <a:lvl3pPr>
              <a:defRPr sz="2744"/>
            </a:lvl3pPr>
            <a:lvl4pPr>
              <a:defRPr sz="2455"/>
            </a:lvl4pPr>
            <a:lvl5pPr>
              <a:defRPr sz="2455"/>
            </a:lvl5pPr>
            <a:lvl6pPr>
              <a:defRPr sz="2455"/>
            </a:lvl6pPr>
            <a:lvl7pPr>
              <a:defRPr sz="2455"/>
            </a:lvl7pPr>
            <a:lvl8pPr>
              <a:defRPr sz="2455"/>
            </a:lvl8pPr>
            <a:lvl9pPr>
              <a:defRPr sz="2455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3A81-9263-4C18-9516-ABEFD586B5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E212-84DB-4E17-858B-80994A65EB9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444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19" y="2217428"/>
            <a:ext cx="3030049" cy="924102"/>
          </a:xfrm>
        </p:spPr>
        <p:txBody>
          <a:bodyPr anchor="b"/>
          <a:lstStyle>
            <a:lvl1pPr marL="0" indent="0">
              <a:buNone/>
              <a:defRPr sz="3322" b="1"/>
            </a:lvl1pPr>
            <a:lvl2pPr marL="631412" indent="0">
              <a:buNone/>
              <a:defRPr sz="2744" b="1"/>
            </a:lvl2pPr>
            <a:lvl3pPr marL="1262824" indent="0">
              <a:buNone/>
              <a:defRPr sz="2455" b="1"/>
            </a:lvl3pPr>
            <a:lvl4pPr marL="1894244" indent="0">
              <a:buNone/>
              <a:defRPr sz="2167" b="1"/>
            </a:lvl4pPr>
            <a:lvl5pPr marL="2525662" indent="0">
              <a:buNone/>
              <a:defRPr sz="2167" b="1"/>
            </a:lvl5pPr>
            <a:lvl6pPr marL="3157067" indent="0">
              <a:buNone/>
              <a:defRPr sz="2167" b="1"/>
            </a:lvl6pPr>
            <a:lvl7pPr marL="3788484" indent="0">
              <a:buNone/>
              <a:defRPr sz="2167" b="1"/>
            </a:lvl7pPr>
            <a:lvl8pPr marL="4419896" indent="0">
              <a:buNone/>
              <a:defRPr sz="2167" b="1"/>
            </a:lvl8pPr>
            <a:lvl9pPr marL="5051305" indent="0">
              <a:buNone/>
              <a:defRPr sz="216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19" y="3141557"/>
            <a:ext cx="3030049" cy="5707415"/>
          </a:xfrm>
        </p:spPr>
        <p:txBody>
          <a:bodyPr/>
          <a:lstStyle>
            <a:lvl1pPr>
              <a:defRPr sz="3322"/>
            </a:lvl1pPr>
            <a:lvl2pPr>
              <a:defRPr sz="2744"/>
            </a:lvl2pPr>
            <a:lvl3pPr>
              <a:defRPr sz="2455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000" y="2217428"/>
            <a:ext cx="3031148" cy="924102"/>
          </a:xfrm>
        </p:spPr>
        <p:txBody>
          <a:bodyPr anchor="b"/>
          <a:lstStyle>
            <a:lvl1pPr marL="0" indent="0">
              <a:buNone/>
              <a:defRPr sz="3322" b="1"/>
            </a:lvl1pPr>
            <a:lvl2pPr marL="631412" indent="0">
              <a:buNone/>
              <a:defRPr sz="2744" b="1"/>
            </a:lvl2pPr>
            <a:lvl3pPr marL="1262824" indent="0">
              <a:buNone/>
              <a:defRPr sz="2455" b="1"/>
            </a:lvl3pPr>
            <a:lvl4pPr marL="1894244" indent="0">
              <a:buNone/>
              <a:defRPr sz="2167" b="1"/>
            </a:lvl4pPr>
            <a:lvl5pPr marL="2525662" indent="0">
              <a:buNone/>
              <a:defRPr sz="2167" b="1"/>
            </a:lvl5pPr>
            <a:lvl6pPr marL="3157067" indent="0">
              <a:buNone/>
              <a:defRPr sz="2167" b="1"/>
            </a:lvl6pPr>
            <a:lvl7pPr marL="3788484" indent="0">
              <a:buNone/>
              <a:defRPr sz="2167" b="1"/>
            </a:lvl7pPr>
            <a:lvl8pPr marL="4419896" indent="0">
              <a:buNone/>
              <a:defRPr sz="2167" b="1"/>
            </a:lvl8pPr>
            <a:lvl9pPr marL="5051305" indent="0">
              <a:buNone/>
              <a:defRPr sz="2167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000" y="3141557"/>
            <a:ext cx="3031148" cy="5707415"/>
          </a:xfrm>
        </p:spPr>
        <p:txBody>
          <a:bodyPr/>
          <a:lstStyle>
            <a:lvl1pPr>
              <a:defRPr sz="3322"/>
            </a:lvl1pPr>
            <a:lvl2pPr>
              <a:defRPr sz="2744"/>
            </a:lvl2pPr>
            <a:lvl3pPr>
              <a:defRPr sz="2455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550D7-856E-4B92-AFA5-55FAE3D6FB9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6684-C629-496B-A7D9-3D57B7E256A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67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7EA95-6B4F-4053-B385-D97B11557C6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637C0-0949-48C3-AB32-02435232427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94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EC8C-03BD-4461-9897-5B1D5B8C39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793F0-1422-48A7-88C7-0432C15BFF5A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0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67F1-0677-4DAE-8FFD-35990684EE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5" y="394536"/>
            <a:ext cx="2256326" cy="1678515"/>
          </a:xfrm>
        </p:spPr>
        <p:txBody>
          <a:bodyPr anchor="b"/>
          <a:lstStyle>
            <a:lvl1pPr algn="l">
              <a:defRPr sz="2744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681" y="394525"/>
            <a:ext cx="3833447" cy="8454497"/>
          </a:xfrm>
        </p:spPr>
        <p:txBody>
          <a:bodyPr/>
          <a:lstStyle>
            <a:lvl1pPr>
              <a:defRPr sz="4478"/>
            </a:lvl1pPr>
            <a:lvl2pPr>
              <a:defRPr sz="3755"/>
            </a:lvl2pPr>
            <a:lvl3pPr>
              <a:defRPr sz="3322"/>
            </a:lvl3pPr>
            <a:lvl4pPr>
              <a:defRPr sz="2744"/>
            </a:lvl4pPr>
            <a:lvl5pPr>
              <a:defRPr sz="2744"/>
            </a:lvl5pPr>
            <a:lvl6pPr>
              <a:defRPr sz="2744"/>
            </a:lvl6pPr>
            <a:lvl7pPr>
              <a:defRPr sz="2744"/>
            </a:lvl7pPr>
            <a:lvl8pPr>
              <a:defRPr sz="2744"/>
            </a:lvl8pPr>
            <a:lvl9pPr>
              <a:defRPr sz="2744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15" y="2072931"/>
            <a:ext cx="2256326" cy="6775981"/>
          </a:xfrm>
        </p:spPr>
        <p:txBody>
          <a:bodyPr/>
          <a:lstStyle>
            <a:lvl1pPr marL="0" indent="0">
              <a:buNone/>
              <a:defRPr sz="1878"/>
            </a:lvl1pPr>
            <a:lvl2pPr marL="631412" indent="0">
              <a:buNone/>
              <a:defRPr sz="1589"/>
            </a:lvl2pPr>
            <a:lvl3pPr marL="1262824" indent="0">
              <a:buNone/>
              <a:defRPr sz="1444"/>
            </a:lvl3pPr>
            <a:lvl4pPr marL="1894244" indent="0">
              <a:buNone/>
              <a:defRPr sz="1300"/>
            </a:lvl4pPr>
            <a:lvl5pPr marL="2525662" indent="0">
              <a:buNone/>
              <a:defRPr sz="1300"/>
            </a:lvl5pPr>
            <a:lvl6pPr marL="3157067" indent="0">
              <a:buNone/>
              <a:defRPr sz="1300"/>
            </a:lvl6pPr>
            <a:lvl7pPr marL="3788484" indent="0">
              <a:buNone/>
              <a:defRPr sz="1300"/>
            </a:lvl7pPr>
            <a:lvl8pPr marL="4419896" indent="0">
              <a:buNone/>
              <a:defRPr sz="1300"/>
            </a:lvl8pPr>
            <a:lvl9pPr marL="5051305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7A19F-31C6-4A8E-ACAF-072F030685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DAFC5-3AA7-46C0-B8E0-C2D5714CD36F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799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128" y="6934367"/>
            <a:ext cx="4114800" cy="818623"/>
          </a:xfrm>
        </p:spPr>
        <p:txBody>
          <a:bodyPr anchor="b"/>
          <a:lstStyle>
            <a:lvl1pPr algn="l">
              <a:defRPr sz="2744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128" y="885131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4478"/>
            </a:lvl1pPr>
            <a:lvl2pPr marL="631412" indent="0">
              <a:buNone/>
              <a:defRPr sz="3755"/>
            </a:lvl2pPr>
            <a:lvl3pPr marL="1262824" indent="0">
              <a:buNone/>
              <a:defRPr sz="3322"/>
            </a:lvl3pPr>
            <a:lvl4pPr marL="1894244" indent="0">
              <a:buNone/>
              <a:defRPr sz="2744"/>
            </a:lvl4pPr>
            <a:lvl5pPr marL="2525662" indent="0">
              <a:buNone/>
              <a:defRPr sz="2744"/>
            </a:lvl5pPr>
            <a:lvl6pPr marL="3157067" indent="0">
              <a:buNone/>
              <a:defRPr sz="2744"/>
            </a:lvl6pPr>
            <a:lvl7pPr marL="3788484" indent="0">
              <a:buNone/>
              <a:defRPr sz="2744"/>
            </a:lvl7pPr>
            <a:lvl8pPr marL="4419896" indent="0">
              <a:buNone/>
              <a:defRPr sz="2744"/>
            </a:lvl8pPr>
            <a:lvl9pPr marL="5051305" indent="0">
              <a:buNone/>
              <a:defRPr sz="2744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128" y="7752825"/>
            <a:ext cx="4114800" cy="1162578"/>
          </a:xfrm>
        </p:spPr>
        <p:txBody>
          <a:bodyPr/>
          <a:lstStyle>
            <a:lvl1pPr marL="0" indent="0">
              <a:buNone/>
              <a:defRPr sz="1878"/>
            </a:lvl1pPr>
            <a:lvl2pPr marL="631412" indent="0">
              <a:buNone/>
              <a:defRPr sz="1589"/>
            </a:lvl2pPr>
            <a:lvl3pPr marL="1262824" indent="0">
              <a:buNone/>
              <a:defRPr sz="1444"/>
            </a:lvl3pPr>
            <a:lvl4pPr marL="1894244" indent="0">
              <a:buNone/>
              <a:defRPr sz="1300"/>
            </a:lvl4pPr>
            <a:lvl5pPr marL="2525662" indent="0">
              <a:buNone/>
              <a:defRPr sz="1300"/>
            </a:lvl5pPr>
            <a:lvl6pPr marL="3157067" indent="0">
              <a:buNone/>
              <a:defRPr sz="1300"/>
            </a:lvl6pPr>
            <a:lvl7pPr marL="3788484" indent="0">
              <a:buNone/>
              <a:defRPr sz="1300"/>
            </a:lvl7pPr>
            <a:lvl8pPr marL="4419896" indent="0">
              <a:buNone/>
              <a:defRPr sz="1300"/>
            </a:lvl8pPr>
            <a:lvl9pPr marL="5051305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9ACEA-7D58-400B-85CC-063F4D14890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DE737-F747-415D-83F0-C4F35064D92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61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F58E6-9850-49EC-9E62-BA966E4A5C6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FE71B-FC1C-432F-BD1F-8D57B6BCD7F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1346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15"/>
            <a:ext cx="1543050" cy="8452204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7" y="396715"/>
            <a:ext cx="4523642" cy="8452204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964D1-BCF4-41D9-B817-4CA869B49BD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4FD3-2662-4FC6-96B7-C20B1DE207E3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0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63" y="6365932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63" y="4198641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3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67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013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350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68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024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363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269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2D7A-4563-4E03-A8FF-DDD6E7E68F2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1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36" y="2311464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64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81ED-72F9-46D6-953F-3D85700282D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42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32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38" indent="0">
              <a:buNone/>
              <a:defRPr sz="2889" b="1"/>
            </a:lvl2pPr>
            <a:lvl3pPr marL="1320674" indent="0">
              <a:buNone/>
              <a:defRPr sz="2600" b="1"/>
            </a:lvl3pPr>
            <a:lvl4pPr marL="1981013" indent="0">
              <a:buNone/>
              <a:defRPr sz="2311" b="1"/>
            </a:lvl4pPr>
            <a:lvl5pPr marL="2641350" indent="0">
              <a:buNone/>
              <a:defRPr sz="2311" b="1"/>
            </a:lvl5pPr>
            <a:lvl6pPr marL="3301688" indent="0">
              <a:buNone/>
              <a:defRPr sz="2311" b="1"/>
            </a:lvl6pPr>
            <a:lvl7pPr marL="3962024" indent="0">
              <a:buNone/>
              <a:defRPr sz="2311" b="1"/>
            </a:lvl7pPr>
            <a:lvl8pPr marL="4622363" indent="0">
              <a:buNone/>
              <a:defRPr sz="2311" b="1"/>
            </a:lvl8pPr>
            <a:lvl9pPr marL="5282699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32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99" y="2217385"/>
            <a:ext cx="3031332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38" indent="0">
              <a:buNone/>
              <a:defRPr sz="2889" b="1"/>
            </a:lvl2pPr>
            <a:lvl3pPr marL="1320674" indent="0">
              <a:buNone/>
              <a:defRPr sz="2600" b="1"/>
            </a:lvl3pPr>
            <a:lvl4pPr marL="1981013" indent="0">
              <a:buNone/>
              <a:defRPr sz="2311" b="1"/>
            </a:lvl4pPr>
            <a:lvl5pPr marL="2641350" indent="0">
              <a:buNone/>
              <a:defRPr sz="2311" b="1"/>
            </a:lvl5pPr>
            <a:lvl6pPr marL="3301688" indent="0">
              <a:buNone/>
              <a:defRPr sz="2311" b="1"/>
            </a:lvl6pPr>
            <a:lvl7pPr marL="3962024" indent="0">
              <a:buNone/>
              <a:defRPr sz="2311" b="1"/>
            </a:lvl7pPr>
            <a:lvl8pPr marL="4622363" indent="0">
              <a:buNone/>
              <a:defRPr sz="2311" b="1"/>
            </a:lvl8pPr>
            <a:lvl9pPr marL="5282699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99" y="3141486"/>
            <a:ext cx="3031332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450-E7A6-4F42-A82F-FCC6E17AFAD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2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1B6F-F024-4EFA-B01A-948062A6565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3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5147-2C77-42BD-82FF-9CF1A162C68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5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11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328" y="394467"/>
            <a:ext cx="3833812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82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38" indent="0">
              <a:buNone/>
              <a:defRPr sz="1733"/>
            </a:lvl2pPr>
            <a:lvl3pPr marL="1320674" indent="0">
              <a:buNone/>
              <a:defRPr sz="1444"/>
            </a:lvl3pPr>
            <a:lvl4pPr marL="1981013" indent="0">
              <a:buNone/>
              <a:defRPr sz="1300"/>
            </a:lvl4pPr>
            <a:lvl5pPr marL="2641350" indent="0">
              <a:buNone/>
              <a:defRPr sz="1300"/>
            </a:lvl5pPr>
            <a:lvl6pPr marL="3301688" indent="0">
              <a:buNone/>
              <a:defRPr sz="1300"/>
            </a:lvl6pPr>
            <a:lvl7pPr marL="3962024" indent="0">
              <a:buNone/>
              <a:defRPr sz="1300"/>
            </a:lvl7pPr>
            <a:lvl8pPr marL="4622363" indent="0">
              <a:buNone/>
              <a:defRPr sz="1300"/>
            </a:lvl8pPr>
            <a:lvl9pPr marL="5282699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4FA8-237A-492C-978F-67988DA808E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1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33" y="6934204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33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38" indent="0">
              <a:buNone/>
              <a:defRPr sz="4044"/>
            </a:lvl2pPr>
            <a:lvl3pPr marL="1320674" indent="0">
              <a:buNone/>
              <a:defRPr sz="3467"/>
            </a:lvl3pPr>
            <a:lvl4pPr marL="1981013" indent="0">
              <a:buNone/>
              <a:defRPr sz="2889"/>
            </a:lvl4pPr>
            <a:lvl5pPr marL="2641350" indent="0">
              <a:buNone/>
              <a:defRPr sz="2889"/>
            </a:lvl5pPr>
            <a:lvl6pPr marL="3301688" indent="0">
              <a:buNone/>
              <a:defRPr sz="2889"/>
            </a:lvl6pPr>
            <a:lvl7pPr marL="3962024" indent="0">
              <a:buNone/>
              <a:defRPr sz="2889"/>
            </a:lvl7pPr>
            <a:lvl8pPr marL="4622363" indent="0">
              <a:buNone/>
              <a:defRPr sz="2889"/>
            </a:lvl8pPr>
            <a:lvl9pPr marL="5282699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33" y="7752823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38" indent="0">
              <a:buNone/>
              <a:defRPr sz="1733"/>
            </a:lvl2pPr>
            <a:lvl3pPr marL="1320674" indent="0">
              <a:buNone/>
              <a:defRPr sz="1444"/>
            </a:lvl3pPr>
            <a:lvl4pPr marL="1981013" indent="0">
              <a:buNone/>
              <a:defRPr sz="1300"/>
            </a:lvl4pPr>
            <a:lvl5pPr marL="2641350" indent="0">
              <a:buNone/>
              <a:defRPr sz="1300"/>
            </a:lvl5pPr>
            <a:lvl6pPr marL="3301688" indent="0">
              <a:buNone/>
              <a:defRPr sz="1300"/>
            </a:lvl6pPr>
            <a:lvl7pPr marL="3962024" indent="0">
              <a:buNone/>
              <a:defRPr sz="1300"/>
            </a:lvl7pPr>
            <a:lvl8pPr marL="4622363" indent="0">
              <a:buNone/>
              <a:defRPr sz="1300"/>
            </a:lvl8pPr>
            <a:lvl9pPr marL="5282699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3D99-4DA9-45CA-8A78-A47EA871310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0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53" y="396699"/>
            <a:ext cx="6172201" cy="165100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53" y="2311464"/>
            <a:ext cx="6172201" cy="653750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8" y="9181750"/>
            <a:ext cx="1600200" cy="527403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20674"/>
            <a:fld id="{66A69BA7-2255-4F1A-A819-44AB7C15DA3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320674"/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87" y="9181750"/>
            <a:ext cx="2171700" cy="527403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20674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1" y="9181750"/>
            <a:ext cx="1600200" cy="527403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20674"/>
            <a:fld id="{DA7982F2-7C2E-4F92-9280-F37CF43CD6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320674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7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</p:sldLayoutIdLst>
  <p:hf sldNum="0" hdr="0" ftr="0" dt="0"/>
  <p:txStyles>
    <p:titleStyle>
      <a:lvl1pPr algn="ctr" defTabSz="1320674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53" indent="-495253" algn="l" defTabSz="1320674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49" indent="-412711" algn="l" defTabSz="1320674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844" indent="-330170" algn="l" defTabSz="1320674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180" indent="-330170" algn="l" defTabSz="1320674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518" indent="-330170" algn="l" defTabSz="1320674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856" indent="-330170" algn="l" defTabSz="1320674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193" indent="-330170" algn="l" defTabSz="1320674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530" indent="-330170" algn="l" defTabSz="1320674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868" indent="-330170" algn="l" defTabSz="1320674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674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38" algn="l" defTabSz="1320674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74" algn="l" defTabSz="1320674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13" algn="l" defTabSz="1320674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350" algn="l" defTabSz="1320674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688" algn="l" defTabSz="1320674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24" algn="l" defTabSz="1320674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363" algn="l" defTabSz="1320674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699" algn="l" defTabSz="1320674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7" y="39670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26" tIns="43716" rIns="87426" bIns="43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7" y="2311451"/>
            <a:ext cx="6172200" cy="653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26" tIns="43716" rIns="87426" bIns="43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6" y="9181580"/>
            <a:ext cx="1600200" cy="527406"/>
          </a:xfrm>
          <a:prstGeom prst="rect">
            <a:avLst/>
          </a:prstGeom>
        </p:spPr>
        <p:txBody>
          <a:bodyPr vert="horz" lIns="87426" tIns="43716" rIns="87426" bIns="43716" rtlCol="0" anchor="ctr"/>
          <a:lstStyle>
            <a:lvl1pPr algn="l">
              <a:defRPr sz="1589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defTabSz="1318682" fontAlgn="base">
              <a:spcBef>
                <a:spcPct val="0"/>
              </a:spcBef>
              <a:spcAft>
                <a:spcPct val="0"/>
              </a:spcAft>
              <a:defRPr/>
            </a:pPr>
            <a:fld id="{C15A93E0-B939-4E23-9D1E-369BE4419CC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318682" fontAlgn="base">
                <a:spcBef>
                  <a:spcPct val="0"/>
                </a:spcBef>
                <a:spcAft>
                  <a:spcPct val="0"/>
                </a:spcAft>
                <a:defRPr/>
              </a:pPr>
              <a:t>2022/6/10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7" y="9181580"/>
            <a:ext cx="2171700" cy="527406"/>
          </a:xfrm>
          <a:prstGeom prst="rect">
            <a:avLst/>
          </a:prstGeom>
        </p:spPr>
        <p:txBody>
          <a:bodyPr vert="horz" lIns="87426" tIns="43716" rIns="87426" bIns="43716" rtlCol="0" anchor="ctr"/>
          <a:lstStyle>
            <a:lvl1pPr algn="ctr">
              <a:defRPr sz="1589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defTabSz="1318682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5" y="9181580"/>
            <a:ext cx="1600200" cy="527406"/>
          </a:xfrm>
          <a:prstGeom prst="rect">
            <a:avLst/>
          </a:prstGeom>
        </p:spPr>
        <p:txBody>
          <a:bodyPr vert="horz" lIns="87426" tIns="43716" rIns="87426" bIns="43716" rtlCol="0" anchor="ctr"/>
          <a:lstStyle>
            <a:lvl1pPr algn="r">
              <a:defRPr sz="1589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defTabSz="1318682" fontAlgn="base">
              <a:spcBef>
                <a:spcPct val="0"/>
              </a:spcBef>
              <a:spcAft>
                <a:spcPct val="0"/>
              </a:spcAft>
              <a:defRPr/>
            </a:pPr>
            <a:fld id="{17C4E106-E4D4-4543-B6B1-4D754DB7827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31868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50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06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066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066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066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066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631412" algn="ctr" rtl="0" fontAlgn="base">
        <a:spcBef>
          <a:spcPct val="0"/>
        </a:spcBef>
        <a:spcAft>
          <a:spcPct val="0"/>
        </a:spcAft>
        <a:defRPr kumimoji="1" sz="6066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262824" algn="ctr" rtl="0" fontAlgn="base">
        <a:spcBef>
          <a:spcPct val="0"/>
        </a:spcBef>
        <a:spcAft>
          <a:spcPct val="0"/>
        </a:spcAft>
        <a:defRPr kumimoji="1" sz="6066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894244" algn="ctr" rtl="0" fontAlgn="base">
        <a:spcBef>
          <a:spcPct val="0"/>
        </a:spcBef>
        <a:spcAft>
          <a:spcPct val="0"/>
        </a:spcAft>
        <a:defRPr kumimoji="1" sz="6066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525662" algn="ctr" rtl="0" fontAlgn="base">
        <a:spcBef>
          <a:spcPct val="0"/>
        </a:spcBef>
        <a:spcAft>
          <a:spcPct val="0"/>
        </a:spcAft>
        <a:defRPr kumimoji="1" sz="6066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3555" indent="-47355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4478" kern="1200">
          <a:solidFill>
            <a:schemeClr val="tx1"/>
          </a:solidFill>
          <a:latin typeface="+mn-lt"/>
          <a:ea typeface="+mn-ea"/>
          <a:cs typeface="+mn-cs"/>
        </a:defRPr>
      </a:lvl1pPr>
      <a:lvl2pPr marL="1026051" indent="-39463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3755" kern="1200">
          <a:solidFill>
            <a:schemeClr val="tx1"/>
          </a:solidFill>
          <a:latin typeface="+mn-lt"/>
          <a:ea typeface="+mn-ea"/>
          <a:cs typeface="+mn-cs"/>
        </a:defRPr>
      </a:lvl2pPr>
      <a:lvl3pPr marL="1578534" indent="-31570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322" kern="1200">
          <a:solidFill>
            <a:schemeClr val="tx1"/>
          </a:solidFill>
          <a:latin typeface="+mn-lt"/>
          <a:ea typeface="+mn-ea"/>
          <a:cs typeface="+mn-cs"/>
        </a:defRPr>
      </a:lvl3pPr>
      <a:lvl4pPr marL="2209948" indent="-31570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4pPr>
      <a:lvl5pPr marL="2841362" indent="-31570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5pPr>
      <a:lvl6pPr marL="3472777" indent="-315707" algn="l" defTabSz="1262824" rtl="0" eaLnBrk="1" latinLnBrk="0" hangingPunct="1">
        <a:spcBef>
          <a:spcPct val="20000"/>
        </a:spcBef>
        <a:buFont typeface="Arial" pitchFamily="34" charset="0"/>
        <a:buChar char="•"/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6pPr>
      <a:lvl7pPr marL="4104186" indent="-315707" algn="l" defTabSz="1262824" rtl="0" eaLnBrk="1" latinLnBrk="0" hangingPunct="1">
        <a:spcBef>
          <a:spcPct val="20000"/>
        </a:spcBef>
        <a:buFont typeface="Arial" pitchFamily="34" charset="0"/>
        <a:buChar char="•"/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7pPr>
      <a:lvl8pPr marL="4735603" indent="-315707" algn="l" defTabSz="1262824" rtl="0" eaLnBrk="1" latinLnBrk="0" hangingPunct="1">
        <a:spcBef>
          <a:spcPct val="20000"/>
        </a:spcBef>
        <a:buFont typeface="Arial" pitchFamily="34" charset="0"/>
        <a:buChar char="•"/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8pPr>
      <a:lvl9pPr marL="5367019" indent="-315707" algn="l" defTabSz="1262824" rtl="0" eaLnBrk="1" latinLnBrk="0" hangingPunct="1">
        <a:spcBef>
          <a:spcPct val="20000"/>
        </a:spcBef>
        <a:buFont typeface="Arial" pitchFamily="34" charset="0"/>
        <a:buChar char="•"/>
        <a:defRPr kumimoji="1" sz="27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62824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1pPr>
      <a:lvl2pPr marL="631412" algn="l" defTabSz="1262824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2pPr>
      <a:lvl3pPr marL="1262824" algn="l" defTabSz="1262824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3pPr>
      <a:lvl4pPr marL="1894244" algn="l" defTabSz="1262824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4pPr>
      <a:lvl5pPr marL="2525662" algn="l" defTabSz="1262824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5pPr>
      <a:lvl6pPr marL="3157067" algn="l" defTabSz="1262824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6pPr>
      <a:lvl7pPr marL="3788484" algn="l" defTabSz="1262824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7pPr>
      <a:lvl8pPr marL="4419896" algn="l" defTabSz="1262824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8pPr>
      <a:lvl9pPr marL="5051305" algn="l" defTabSz="1262824" rtl="0" eaLnBrk="1" latinLnBrk="0" hangingPunct="1">
        <a:defRPr kumimoji="1" sz="2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6277626" y="9638986"/>
            <a:ext cx="684005" cy="69712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7705" tIns="9298" rIns="77705" bIns="92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332455" y="9214145"/>
            <a:ext cx="2680721" cy="34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167" tIns="50084" rIns="100167" bIns="50084">
            <a:spAutoFit/>
          </a:bodyPr>
          <a:lstStyle/>
          <a:p>
            <a:pPr marL="0" marR="0" lvl="0" indent="0" algn="l" defTabSz="100120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ハローワーク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Rectangle 50"/>
          <p:cNvSpPr>
            <a:spLocks noChangeArrowheads="1"/>
          </p:cNvSpPr>
          <p:nvPr/>
        </p:nvSpPr>
        <p:spPr bwMode="auto">
          <a:xfrm>
            <a:off x="668154" y="445760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31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903145" y="-66783"/>
            <a:ext cx="1526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31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日本語版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322" y="270514"/>
            <a:ext cx="1066800" cy="714375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>
          <a:xfrm>
            <a:off x="444609" y="8423839"/>
            <a:ext cx="5992497" cy="750763"/>
          </a:xfrm>
          <a:prstGeom prst="rect">
            <a:avLst/>
          </a:prstGeom>
          <a:solidFill>
            <a:srgbClr val="005A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3172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えいご　　　　　　　　　　　　でんわそうだん</a:t>
            </a:r>
            <a:endParaRPr kumimoji="1" lang="en-US" altLang="ja-JP" sz="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  <a:p>
            <a:pPr marL="0" marR="0" lvl="0" indent="0" algn="l" defTabSz="913172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英語</a:t>
            </a: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で</a:t>
            </a: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ハローワークに電話相談する　　</a:t>
            </a:r>
            <a:endParaRPr kumimoji="1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</p:txBody>
      </p:sp>
      <p:sp>
        <p:nvSpPr>
          <p:cNvPr id="39" name="テキスト ボックス 74"/>
          <p:cNvSpPr txBox="1"/>
          <p:nvPr/>
        </p:nvSpPr>
        <p:spPr>
          <a:xfrm>
            <a:off x="3518626" y="8585671"/>
            <a:ext cx="3116798" cy="430836"/>
          </a:xfrm>
          <a:prstGeom prst="roundRect">
            <a:avLst>
              <a:gd name="adj" fmla="val 12149"/>
            </a:avLst>
          </a:prstGeom>
          <a:noFill/>
          <a:ln w="38100" cap="rnd" cmpd="sng" algn="ctr">
            <a:noFill/>
            <a:prstDash val="solid"/>
          </a:ln>
          <a:effectLst/>
        </p:spPr>
        <p:txBody>
          <a:bodyPr rot="0" spcFirstLastPara="0" vert="horz" wrap="square" lIns="252000" tIns="0" rIns="14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☎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：</a:t>
            </a: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0800-919-2901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-1548076" y="-454995"/>
            <a:ext cx="9977866" cy="10798452"/>
            <a:chOff x="-1630794" y="-475166"/>
            <a:chExt cx="9977866" cy="10798452"/>
          </a:xfrm>
        </p:grpSpPr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-1630794" y="9626161"/>
              <a:ext cx="7299398" cy="697125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7705" tIns="9298" rIns="77705" bIns="929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endParaRPr>
            </a:p>
          </p:txBody>
        </p:sp>
        <p:pic>
          <p:nvPicPr>
            <p:cNvPr id="13" name="図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>
              <a:off x="5677587" y="9635345"/>
              <a:ext cx="591057" cy="63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グループ化 6"/>
            <p:cNvGrpSpPr/>
            <p:nvPr/>
          </p:nvGrpSpPr>
          <p:grpSpPr>
            <a:xfrm>
              <a:off x="-228944" y="-475166"/>
              <a:ext cx="8576016" cy="10180694"/>
              <a:chOff x="-228944" y="-475166"/>
              <a:chExt cx="8576016" cy="10180694"/>
            </a:xfrm>
          </p:grpSpPr>
          <p:sp>
            <p:nvSpPr>
              <p:cNvPr id="14" name="正方形/長方形 19"/>
              <p:cNvSpPr>
                <a:spLocks noChangeArrowheads="1"/>
              </p:cNvSpPr>
              <p:nvPr/>
            </p:nvSpPr>
            <p:spPr bwMode="auto">
              <a:xfrm>
                <a:off x="-14064" y="773656"/>
                <a:ext cx="6892215" cy="747770"/>
              </a:xfrm>
              <a:prstGeom prst="rect">
                <a:avLst/>
              </a:prstGeom>
              <a:solidFill>
                <a:srgbClr val="005ABB"/>
              </a:solidFill>
              <a:ln>
                <a:noFill/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lIns="131608" tIns="65807" rIns="131608" bIns="0" anchor="ctr">
                <a:normAutofit/>
              </a:bodyPr>
              <a:lstStyle/>
              <a:p>
                <a:pPr marL="0" marR="0" lvl="0" indent="0" algn="l" defTabSz="131960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cs typeface="+mn-cs"/>
                  </a:rPr>
                  <a:t>　　　　　　　　　　　　　　　　　　　しごと さが　　　　</a:t>
                </a:r>
                <a:r>
                  <a:rPr kumimoji="1" lang="ja-JP" altLang="en-US" sz="12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cs typeface="+mn-cs"/>
                  </a:rPr>
                  <a:t>てつだ</a:t>
                </a:r>
                <a:endParaRPr kumimoji="1" lang="en-US" altLang="ja-JP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itchFamily="50" charset="-128"/>
                  <a:ea typeface="メイリオ" pitchFamily="50" charset="-128"/>
                  <a:cs typeface="+mn-cs"/>
                </a:endParaRPr>
              </a:p>
              <a:p>
                <a:pPr marL="0" marR="0" lvl="0" indent="0" algn="ctr" defTabSz="1319607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 pitchFamily="50" charset="-128"/>
                    <a:ea typeface="メイリオ" pitchFamily="50" charset="-128"/>
                    <a:cs typeface="+mn-cs"/>
                  </a:rPr>
                  <a:t>ハローワークが仕事探しを手伝います</a:t>
                </a:r>
                <a:endParaRPr kumimoji="1" lang="ja-JP" altLang="en-US" sz="2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itchFamily="50" charset="-128"/>
                  <a:ea typeface="メイリオ" pitchFamily="50" charset="-128"/>
                  <a:cs typeface="+mn-cs"/>
                </a:endParaRPr>
              </a:p>
            </p:txBody>
          </p:sp>
          <p:grpSp>
            <p:nvGrpSpPr>
              <p:cNvPr id="31" name="グループ化 30"/>
              <p:cNvGrpSpPr>
                <a:grpSpLocks noChangeAspect="1"/>
              </p:cNvGrpSpPr>
              <p:nvPr/>
            </p:nvGrpSpPr>
            <p:grpSpPr>
              <a:xfrm>
                <a:off x="4212738" y="4118676"/>
                <a:ext cx="2293145" cy="1626412"/>
                <a:chOff x="4596837" y="7370036"/>
                <a:chExt cx="2393636" cy="1255367"/>
              </a:xfrm>
            </p:grpSpPr>
            <p:sp>
              <p:nvSpPr>
                <p:cNvPr id="32" name="楕円 31"/>
                <p:cNvSpPr/>
                <p:nvPr/>
              </p:nvSpPr>
              <p:spPr bwMode="auto">
                <a:xfrm>
                  <a:off x="4596837" y="8047198"/>
                  <a:ext cx="2393636" cy="578205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rtlCol="0" anchor="ctr"/>
                <a:lstStyle/>
                <a:p>
                  <a:pPr marL="0" marR="0" lvl="0" indent="0" algn="l" defTabSz="91390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endParaRPr>
                </a:p>
              </p:txBody>
            </p:sp>
            <p:pic>
              <p:nvPicPr>
                <p:cNvPr id="33" name="図 3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06735" y="7370036"/>
                  <a:ext cx="1778217" cy="1144653"/>
                </a:xfrm>
                <a:prstGeom prst="rect">
                  <a:avLst/>
                </a:prstGeom>
              </p:spPr>
            </p:pic>
          </p:grpSp>
          <p:sp>
            <p:nvSpPr>
              <p:cNvPr id="41" name="テキスト ボックス 74"/>
              <p:cNvSpPr txBox="1"/>
              <p:nvPr/>
            </p:nvSpPr>
            <p:spPr>
              <a:xfrm>
                <a:off x="113058" y="1822697"/>
                <a:ext cx="6637972" cy="1330103"/>
              </a:xfrm>
              <a:prstGeom prst="roundRect">
                <a:avLst>
                  <a:gd name="adj" fmla="val 12149"/>
                </a:avLst>
              </a:prstGeom>
              <a:solidFill>
                <a:sysClr val="window" lastClr="FFFFFF"/>
              </a:solidFill>
              <a:ln w="38100" cap="rnd" cmpd="sng" algn="ctr">
                <a:solidFill>
                  <a:srgbClr val="FFD500"/>
                </a:solidFill>
                <a:prstDash val="solid"/>
              </a:ln>
              <a:effectLst/>
            </p:spPr>
            <p:txBody>
              <a:bodyPr rot="0" spcFirstLastPara="0" vert="horz" wrap="square" lIns="252000" tIns="0" rIns="14400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DaunPenh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DaunPenh"/>
                  </a:rPr>
                  <a:t>　</a:t>
                </a:r>
                <a:r>
                  <a: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DaunPenh"/>
                  </a:rPr>
                  <a:t>　　　　　　　　　　　　　　　くに　　</a:t>
                </a:r>
                <a:r>
                  <a:rPr kumimoji="0" lang="ja-JP" altLang="en-US" sz="1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DaunPenh"/>
                  </a:rPr>
                  <a:t>しょ</a:t>
                </a:r>
                <a:r>
                  <a: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DaunPenh"/>
                  </a:rPr>
                  <a:t>くいん　　　　　　　　　　　　しごと　　さが</a:t>
                </a:r>
                <a:endParaRPr kumimoji="0" lang="en-US" altLang="ja-JP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DaunPenh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ハローワークは、</a:t>
                </a:r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国</a:t>
                </a:r>
                <a:r>
                  <a:rPr kumimoji="0" lang="ja-JP" alt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の</a:t>
                </a:r>
                <a:r>
                  <a:rPr kumimoji="0" lang="en-US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職員</a:t>
                </a:r>
                <a:r>
                  <a:rPr kumimoji="0" lang="ja-JP" alt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が、あなたが</a:t>
                </a:r>
                <a:r>
                  <a:rPr kumimoji="0" lang="en-US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仕事</a:t>
                </a:r>
                <a:r>
                  <a:rPr kumimoji="0" lang="ja-JP" alt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を探す</a:t>
                </a:r>
                <a:endPara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DaunPenh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　</a:t>
                </a:r>
                <a:r>
                  <a: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DaunPenh"/>
                  </a:rPr>
                  <a:t>　てつだ         　　                                                                </a:t>
                </a:r>
                <a:r>
                  <a: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DaunPenh"/>
                  </a:rPr>
                  <a:t>かね</a:t>
                </a:r>
                <a:endParaRPr kumimoji="0" lang="en-US" altLang="ja-JP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DaunPenh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お</a:t>
                </a:r>
                <a:r>
                  <a:rPr kumimoji="0" lang="en-US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手伝</a:t>
                </a:r>
                <a:r>
                  <a:rPr kumimoji="0" lang="ja-JP" altLang="en-US" sz="20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いを</a:t>
                </a:r>
                <a:r>
                  <a:rPr kumimoji="0" lang="ja-JP" alt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するところです。</a:t>
                </a:r>
                <a:r>
                  <a:rPr kumimoji="0" lang="ja-JP" alt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お金はかかりません。</a:t>
                </a:r>
                <a:endParaRPr kumimoji="0" lang="en-US" altLang="ja-JP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DaunPenh"/>
                </a:endParaRPr>
              </a:p>
            </p:txBody>
          </p:sp>
          <p:grpSp>
            <p:nvGrpSpPr>
              <p:cNvPr id="3" name="グループ化 2"/>
              <p:cNvGrpSpPr/>
              <p:nvPr/>
            </p:nvGrpSpPr>
            <p:grpSpPr>
              <a:xfrm>
                <a:off x="462229" y="4183335"/>
                <a:ext cx="3537389" cy="1633761"/>
                <a:chOff x="320240" y="4134152"/>
                <a:chExt cx="3537389" cy="2370039"/>
              </a:xfrm>
            </p:grpSpPr>
            <p:sp>
              <p:nvSpPr>
                <p:cNvPr id="56" name="正方形/長方形 75"/>
                <p:cNvSpPr>
                  <a:spLocks noChangeArrowheads="1"/>
                </p:cNvSpPr>
                <p:nvPr/>
              </p:nvSpPr>
              <p:spPr bwMode="auto">
                <a:xfrm>
                  <a:off x="320242" y="4140377"/>
                  <a:ext cx="407568" cy="713958"/>
                </a:xfrm>
                <a:prstGeom prst="rect">
                  <a:avLst/>
                </a:prstGeom>
                <a:solidFill>
                  <a:srgbClr val="005ABB"/>
                </a:solidFill>
                <a:ln w="28575" cap="rnd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メイリオ" panose="020B0604030504040204" pitchFamily="50" charset="-128"/>
                      <a:cs typeface="DaunPenh" charset="0"/>
                    </a:rPr>
                    <a:t>1</a:t>
                  </a:r>
                  <a:endParaRPr kumimoji="0" lang="en-US" altLang="ja-JP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57" name="矢印: 五方向 4829"/>
                <p:cNvSpPr>
                  <a:spLocks noChangeArrowheads="1"/>
                </p:cNvSpPr>
                <p:nvPr/>
              </p:nvSpPr>
              <p:spPr bwMode="auto">
                <a:xfrm>
                  <a:off x="795436" y="4134152"/>
                  <a:ext cx="3030167" cy="709378"/>
                </a:xfrm>
                <a:prstGeom prst="homePlate">
                  <a:avLst>
                    <a:gd name="adj" fmla="val 49941"/>
                  </a:avLst>
                </a:prstGeom>
                <a:solidFill>
                  <a:srgbClr val="FFD500"/>
                </a:solidFill>
                <a:ln w="28575" cap="rnd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72000" tIns="0" rIns="0" bIns="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262626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DaunPenh" charset="0"/>
                    </a:rPr>
                    <a:t>きぼう　　　しごと　そうだん</a:t>
                  </a:r>
                  <a:endParaRPr kumimoji="0" lang="en-US" altLang="ja-JP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262626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DaunPenh" charset="0"/>
                    </a:rPr>
                    <a:t>希望する仕事の相談</a:t>
                  </a:r>
                  <a:endParaRPr kumimoji="0" lang="en-US" altLang="ja-JP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58" name="正方形/長方形 4879"/>
                <p:cNvSpPr>
                  <a:spLocks noChangeArrowheads="1"/>
                </p:cNvSpPr>
                <p:nvPr/>
              </p:nvSpPr>
              <p:spPr bwMode="auto">
                <a:xfrm>
                  <a:off x="323420" y="4974077"/>
                  <a:ext cx="404390" cy="715470"/>
                </a:xfrm>
                <a:prstGeom prst="rect">
                  <a:avLst/>
                </a:prstGeom>
                <a:solidFill>
                  <a:srgbClr val="005ABB"/>
                </a:solidFill>
                <a:ln w="28575" cap="rnd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メイリオ" panose="020B0604030504040204" pitchFamily="50" charset="-128"/>
                      <a:cs typeface="DaunPenh" charset="0"/>
                    </a:rPr>
                    <a:t>2</a:t>
                  </a:r>
                  <a:endParaRPr kumimoji="0" lang="en-US" altLang="ja-JP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59" name="矢印: 五方向 4880"/>
                <p:cNvSpPr>
                  <a:spLocks noChangeArrowheads="1"/>
                </p:cNvSpPr>
                <p:nvPr/>
              </p:nvSpPr>
              <p:spPr bwMode="auto">
                <a:xfrm>
                  <a:off x="795436" y="4969539"/>
                  <a:ext cx="3044707" cy="720008"/>
                </a:xfrm>
                <a:prstGeom prst="homePlate">
                  <a:avLst>
                    <a:gd name="adj" fmla="val 49850"/>
                  </a:avLst>
                </a:prstGeom>
                <a:solidFill>
                  <a:srgbClr val="FFD500"/>
                </a:solidFill>
                <a:ln w="28575" cap="rnd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72000" tIns="0" rIns="0" bIns="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262626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DaunPenh" charset="0"/>
                    </a:rPr>
                    <a:t>はたら　　かいしゃ　さが</a:t>
                  </a:r>
                  <a:endParaRPr kumimoji="0" lang="en-US" altLang="ja-JP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262626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DaunPenh" charset="0"/>
                    </a:rPr>
                    <a:t>働きたい会社を探す</a:t>
                  </a:r>
                  <a:endParaRPr kumimoji="0" lang="ja-JP" altLang="en-US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60" name="正方形/長方形 4881"/>
                <p:cNvSpPr>
                  <a:spLocks noChangeArrowheads="1"/>
                </p:cNvSpPr>
                <p:nvPr/>
              </p:nvSpPr>
              <p:spPr bwMode="auto">
                <a:xfrm>
                  <a:off x="320240" y="5809289"/>
                  <a:ext cx="407569" cy="683650"/>
                </a:xfrm>
                <a:prstGeom prst="rect">
                  <a:avLst/>
                </a:prstGeom>
                <a:solidFill>
                  <a:srgbClr val="005ABB"/>
                </a:solidFill>
                <a:ln w="28575" cap="rnd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0" tIns="0" rIns="0" bIns="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entury Gothic" panose="020B0502020202020204" pitchFamily="34" charset="0"/>
                      <a:ea typeface="メイリオ" panose="020B0604030504040204" pitchFamily="50" charset="-128"/>
                      <a:cs typeface="DaunPenh" charset="0"/>
                    </a:rPr>
                    <a:t>3</a:t>
                  </a:r>
                  <a:endParaRPr kumimoji="0" lang="en-US" altLang="ja-JP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61" name="矢印: 五方向 4882"/>
                <p:cNvSpPr>
                  <a:spLocks noChangeArrowheads="1"/>
                </p:cNvSpPr>
                <p:nvPr/>
              </p:nvSpPr>
              <p:spPr bwMode="auto">
                <a:xfrm>
                  <a:off x="801252" y="5802882"/>
                  <a:ext cx="3056377" cy="701309"/>
                </a:xfrm>
                <a:prstGeom prst="homePlate">
                  <a:avLst>
                    <a:gd name="adj" fmla="val 49907"/>
                  </a:avLst>
                </a:prstGeom>
                <a:solidFill>
                  <a:srgbClr val="FFD500"/>
                </a:solidFill>
                <a:ln w="28575" cap="rnd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72000" tIns="0" rIns="0" bIns="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262626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DaunPenh" charset="0"/>
                    </a:rPr>
                    <a:t>はたら　　かいしゃ　　しょうかい</a:t>
                  </a:r>
                  <a:endParaRPr kumimoji="0" lang="en-US" altLang="ja-JP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262626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DaunPenh" charset="0"/>
                    </a:rPr>
                    <a:t>働きたい会社への紹介</a:t>
                  </a:r>
                  <a:endParaRPr kumimoji="0" lang="en-US" altLang="ja-JP" sz="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endParaRPr>
                </a:p>
              </p:txBody>
            </p:sp>
          </p:grpSp>
          <p:sp>
            <p:nvSpPr>
              <p:cNvPr id="73" name="テキスト ボックス 74"/>
              <p:cNvSpPr txBox="1"/>
              <p:nvPr/>
            </p:nvSpPr>
            <p:spPr>
              <a:xfrm>
                <a:off x="113058" y="3371601"/>
                <a:ext cx="6637972" cy="933327"/>
              </a:xfrm>
              <a:prstGeom prst="roundRect">
                <a:avLst>
                  <a:gd name="adj" fmla="val 12149"/>
                </a:avLst>
              </a:prstGeom>
              <a:noFill/>
              <a:ln w="38100" cap="rnd" cmpd="sng" algn="ctr">
                <a:noFill/>
                <a:prstDash val="solid"/>
              </a:ln>
              <a:effectLst/>
            </p:spPr>
            <p:txBody>
              <a:bodyPr rot="0" spcFirstLastPara="0" vert="horz" wrap="square" lIns="252000" tIns="0" rIns="14400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DaunPenh"/>
                  </a:rPr>
                  <a:t>　　　　　　　　　</a:t>
                </a:r>
                <a:r>
                  <a:rPr kumimoji="0" lang="ja-JP" alt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DaunPenh"/>
                  </a:rPr>
                  <a:t>つぎ 　　　　　　　　　　　　　　　</a:t>
                </a:r>
                <a:r>
                  <a:rPr kumimoji="0" lang="ja-JP" alt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DaunPenh"/>
                  </a:rPr>
                  <a:t>むりょう</a:t>
                </a:r>
                <a:r>
                  <a:rPr kumimoji="0" lang="ja-JP" alt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DaunPenh"/>
                  </a:rPr>
                  <a:t>　 </a:t>
                </a:r>
                <a:r>
                  <a:rPr kumimoji="0" lang="ja-JP" altLang="en-US" sz="10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DaunPenh"/>
                  </a:rPr>
                  <a:t>う</a:t>
                </a:r>
                <a:endParaRPr kumimoji="0" lang="en-US" altLang="ja-JP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  <a:cs typeface="DaunPenh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ハローワークでは、次のサービス</a:t>
                </a:r>
                <a:r>
                  <a:rPr kumimoji="0" lang="ja-JP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を、すべて</a:t>
                </a:r>
                <a:r>
                  <a:rPr kumimoji="0" lang="ja-JP" alt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無料</a:t>
                </a:r>
                <a:r>
                  <a:rPr kumimoji="0" lang="ja-JP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で受けることができます</a:t>
                </a:r>
                <a:r>
                  <a:rPr kumimoji="0" lang="ja-JP" alt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62626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。</a:t>
                </a:r>
                <a:endParaRPr kumimoji="0" lang="ja-JP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DaunPenh"/>
                </a:endParaRPr>
              </a:p>
            </p:txBody>
          </p:sp>
          <p:pic>
            <p:nvPicPr>
              <p:cNvPr id="37" name="図 36"/>
              <p:cNvPicPr/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9125773"/>
                <a:ext cx="3686175" cy="579755"/>
              </a:xfrm>
              <a:prstGeom prst="rect">
                <a:avLst/>
              </a:prstGeom>
            </p:spPr>
          </p:pic>
          <p:sp>
            <p:nvSpPr>
              <p:cNvPr id="40" name="正方形/長方形 39"/>
              <p:cNvSpPr/>
              <p:nvPr/>
            </p:nvSpPr>
            <p:spPr>
              <a:xfrm>
                <a:off x="379245" y="7575091"/>
                <a:ext cx="5992497" cy="750763"/>
              </a:xfrm>
              <a:prstGeom prst="rect">
                <a:avLst/>
              </a:prstGeom>
              <a:solidFill>
                <a:srgbClr val="005AB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3172" rtl="0" eaLnBrk="1" fontAlgn="auto" latinLnBrk="0" hangingPunct="1">
                  <a:lnSpc>
                    <a:spcPts val="800"/>
                  </a:lnSpc>
                  <a:spcBef>
                    <a:spcPts val="0"/>
                  </a:spcBef>
                  <a:spcAft>
                    <a:spcPts val="9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　　　　　　そうだん</a:t>
                </a:r>
                <a:endParaRPr kumimoji="1" lang="en-US" altLang="ja-JP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DaunPenh"/>
                </a:endParaRPr>
              </a:p>
              <a:p>
                <a:pPr marL="0" marR="0" lvl="0" indent="0" algn="l" defTabSz="913172" rtl="0" eaLnBrk="1" fontAlgn="auto" latinLnBrk="0" hangingPunct="1">
                  <a:lnSpc>
                    <a:spcPts val="800"/>
                  </a:lnSpc>
                  <a:spcBef>
                    <a:spcPts val="0"/>
                  </a:spcBef>
                  <a:spcAft>
                    <a:spcPts val="9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メールで相談する　　</a:t>
                </a:r>
                <a:endParaRPr kumimoji="1" lang="ja-JP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DaunPenh"/>
                </a:endParaRPr>
              </a:p>
            </p:txBody>
          </p:sp>
          <p:sp>
            <p:nvSpPr>
              <p:cNvPr id="43" name="テキスト ボックス 74"/>
              <p:cNvSpPr txBox="1"/>
              <p:nvPr/>
            </p:nvSpPr>
            <p:spPr>
              <a:xfrm>
                <a:off x="2875947" y="7741088"/>
                <a:ext cx="4489747" cy="446772"/>
              </a:xfrm>
              <a:prstGeom prst="roundRect">
                <a:avLst>
                  <a:gd name="adj" fmla="val 12149"/>
                </a:avLst>
              </a:prstGeom>
              <a:noFill/>
              <a:ln w="38100" cap="rnd" cmpd="sng" algn="ctr">
                <a:noFill/>
                <a:prstDash val="solid"/>
              </a:ln>
              <a:effectLst/>
            </p:spPr>
            <p:txBody>
              <a:bodyPr rot="0" spcFirstLastPara="0" vert="horz" wrap="square" lIns="252000" tIns="0" rIns="14400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DaunPenh"/>
                  </a:rPr>
                  <a:t>tokushima_ukr@mhlw.go.jp</a:t>
                </a:r>
                <a:endParaRPr kumimoji="0" lang="ja-JP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DaunPenh"/>
                </a:endParaRPr>
              </a:p>
            </p:txBody>
          </p:sp>
          <p:grpSp>
            <p:nvGrpSpPr>
              <p:cNvPr id="6" name="グループ化 5"/>
              <p:cNvGrpSpPr/>
              <p:nvPr/>
            </p:nvGrpSpPr>
            <p:grpSpPr>
              <a:xfrm>
                <a:off x="-228944" y="-475166"/>
                <a:ext cx="8576016" cy="1260994"/>
                <a:chOff x="-228944" y="-475166"/>
                <a:chExt cx="8576016" cy="1260994"/>
              </a:xfrm>
            </p:grpSpPr>
            <p:grpSp>
              <p:nvGrpSpPr>
                <p:cNvPr id="5" name="グループ化 4"/>
                <p:cNvGrpSpPr/>
                <p:nvPr/>
              </p:nvGrpSpPr>
              <p:grpSpPr>
                <a:xfrm>
                  <a:off x="-228944" y="-475166"/>
                  <a:ext cx="1276618" cy="697125"/>
                  <a:chOff x="-228944" y="-475166"/>
                  <a:chExt cx="1276618" cy="697125"/>
                </a:xfrm>
              </p:grpSpPr>
              <p:sp>
                <p:nvSpPr>
                  <p:cNvPr id="8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-228944" y="-475166"/>
                    <a:ext cx="684005" cy="697125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994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77705" tIns="9298" rIns="77705" bIns="9298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2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pitchFamily="50" charset="-128"/>
                      <a:cs typeface="+mn-cs"/>
                    </a:endParaRPr>
                  </a:p>
                </p:txBody>
              </p:sp>
              <p:pic>
                <p:nvPicPr>
                  <p:cNvPr id="10" name="図 1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/>
                  <a:srcRect/>
                  <a:stretch>
                    <a:fillRect/>
                  </a:stretch>
                </p:blipFill>
                <p:spPr bwMode="auto">
                  <a:xfrm>
                    <a:off x="442807" y="-402820"/>
                    <a:ext cx="604867" cy="5893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11" name="AutoShape 9"/>
                <p:cNvSpPr>
                  <a:spLocks noChangeArrowheads="1"/>
                </p:cNvSpPr>
                <p:nvPr/>
              </p:nvSpPr>
              <p:spPr bwMode="auto">
                <a:xfrm>
                  <a:off x="1047674" y="-464340"/>
                  <a:ext cx="7299398" cy="697125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994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77705" tIns="9298" rIns="77705" bIns="9298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50" charset="-128"/>
                    <a:cs typeface="+mn-cs"/>
                  </a:endParaRPr>
                </a:p>
              </p:txBody>
            </p:sp>
            <p:sp>
              <p:nvSpPr>
                <p:cNvPr id="2" name="テキスト ボックス 1"/>
                <p:cNvSpPr txBox="1"/>
                <p:nvPr/>
              </p:nvSpPr>
              <p:spPr>
                <a:xfrm>
                  <a:off x="1664218" y="376426"/>
                  <a:ext cx="385536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317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rPr>
                    <a:t>　　　にほん　</a:t>
                  </a:r>
                  <a:r>
                    <a:rPr kumimoji="1" lang="ja-JP" altLang="en-US" sz="800" b="0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rPr>
                    <a:t>ひ</a:t>
                  </a:r>
                  <a:r>
                    <a:rPr kumimoji="1" lang="ja-JP" altLang="en-US" sz="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rPr>
                    <a:t>なんちゅう  しごと　さが</a:t>
                  </a:r>
                  <a:endParaRPr kumimoji="1" lang="en-US" altLang="ja-JP" sz="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endParaRPr>
                </a:p>
                <a:p>
                  <a:pPr marL="0" marR="0" lvl="0" indent="0" algn="l" defTabSz="91317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2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rPr>
                    <a:t>から日本に避難中で仕事を探しているひと</a:t>
                  </a:r>
                  <a:endParaRPr kumimoji="1" lang="ja-JP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endParaRPr>
                </a:p>
              </p:txBody>
            </p:sp>
            <p:sp>
              <p:nvSpPr>
                <p:cNvPr id="45" name="テキスト ボックス 44"/>
                <p:cNvSpPr txBox="1"/>
                <p:nvPr/>
              </p:nvSpPr>
              <p:spPr>
                <a:xfrm>
                  <a:off x="0" y="416496"/>
                  <a:ext cx="137973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3172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8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  <a:cs typeface="+mn-cs"/>
                    </a:rPr>
                    <a:t>ウクライナ</a:t>
                  </a:r>
                  <a:endParaRPr kumimoji="1" lang="ja-JP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+mn-cs"/>
                  </a:endParaRPr>
                </a:p>
              </p:txBody>
            </p:sp>
            <p:pic>
              <p:nvPicPr>
                <p:cNvPr id="46" name="図 45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55443" y="433164"/>
                  <a:ext cx="493491" cy="330463"/>
                </a:xfrm>
                <a:prstGeom prst="rect">
                  <a:avLst/>
                </a:prstGeom>
              </p:spPr>
            </p:pic>
          </p:grpSp>
          <p:sp>
            <p:nvSpPr>
              <p:cNvPr id="47" name="Text Box 28"/>
              <p:cNvSpPr txBox="1">
                <a:spLocks noChangeArrowheads="1"/>
              </p:cNvSpPr>
              <p:nvPr/>
            </p:nvSpPr>
            <p:spPr bwMode="auto">
              <a:xfrm rot="10800000" flipV="1">
                <a:off x="4909885" y="9395699"/>
                <a:ext cx="1948115" cy="2396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00167" tIns="50084" rIns="100167" bIns="50084">
                <a:spAutoFit/>
              </a:bodyPr>
              <a:lstStyle/>
              <a:p>
                <a:pPr marL="0" marR="0" lvl="0" indent="0" algn="l" defTabSz="1001201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9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国旗の出典：外務省ホームページ</a:t>
                </a:r>
                <a:endParaRPr kumimoji="1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</p:grpSp>
      <p:sp>
        <p:nvSpPr>
          <p:cNvPr id="44" name="正方形/長方形 43"/>
          <p:cNvSpPr/>
          <p:nvPr/>
        </p:nvSpPr>
        <p:spPr>
          <a:xfrm>
            <a:off x="44624" y="5817096"/>
            <a:ext cx="6799575" cy="164426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ja-JP" altLang="en-US" sz="22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　　　　　   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たげんご</a:t>
            </a:r>
            <a:r>
              <a:rPr lang="ja-JP" altLang="en-US" sz="22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　　　　　 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かつよう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 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えいご</a:t>
            </a:r>
            <a:endParaRPr lang="en-US" altLang="ja-JP" sz="11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defRPr/>
            </a:pPr>
            <a:r>
              <a:rPr lang="ja-JP" altLang="en-US" sz="1600" spc="-3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ハローワークでは、多言語コンタクトセンターを活用した英語で</a:t>
            </a:r>
            <a:endParaRPr lang="en-US" altLang="ja-JP" sz="1600" spc="-3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600" spc="-3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　</a:t>
            </a:r>
            <a:r>
              <a:rPr lang="ja-JP" altLang="en-US" sz="1100" spc="-3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そうだん　　　　　　　　 　にほんご　   は</a:t>
            </a:r>
            <a:r>
              <a:rPr lang="ja-JP" altLang="en-US" sz="1100" spc="-30" dirty="0" err="1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な</a:t>
            </a:r>
            <a:r>
              <a:rPr lang="ja-JP" altLang="en-US" sz="1100" spc="-3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  かぞく　 ともだち</a:t>
            </a:r>
            <a:endParaRPr lang="en-US" altLang="ja-JP" sz="1100" spc="-3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>
              <a:defRPr/>
            </a:pPr>
            <a:r>
              <a:rPr lang="ja-JP" altLang="en-US" sz="1600" spc="-3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の相談もできますが、日本語が話せる家族か友達がいれば、なる</a:t>
            </a:r>
            <a:endParaRPr lang="en-US" altLang="ja-JP" sz="1600" spc="-3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600" spc="-3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　　</a:t>
            </a:r>
            <a:r>
              <a:rPr lang="ja-JP" altLang="en-US" sz="1100" spc="-3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いっしょ</a:t>
            </a:r>
            <a:endParaRPr lang="en-US" altLang="ja-JP" sz="1100" spc="-3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600" spc="-3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600" spc="-30" dirty="0" err="1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べく</a:t>
            </a:r>
            <a:r>
              <a:rPr lang="ja-JP" altLang="en-US" sz="1600" spc="-3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一緒にきてください。</a:t>
            </a:r>
            <a:endParaRPr lang="en-US" altLang="ja-JP" sz="1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30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15520"/>
              </p:ext>
            </p:extLst>
          </p:nvPr>
        </p:nvGraphicFramePr>
        <p:xfrm>
          <a:off x="306896" y="1424608"/>
          <a:ext cx="6172200" cy="75737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61386">
                  <a:extLst>
                    <a:ext uri="{9D8B030D-6E8A-4147-A177-3AD203B41FA5}">
                      <a16:colId xmlns:a16="http://schemas.microsoft.com/office/drawing/2014/main" val="2128081401"/>
                    </a:ext>
                  </a:extLst>
                </a:gridCol>
                <a:gridCol w="2608312">
                  <a:extLst>
                    <a:ext uri="{9D8B030D-6E8A-4147-A177-3AD203B41FA5}">
                      <a16:colId xmlns:a16="http://schemas.microsoft.com/office/drawing/2014/main" val="4161865046"/>
                    </a:ext>
                  </a:extLst>
                </a:gridCol>
                <a:gridCol w="1602502">
                  <a:extLst>
                    <a:ext uri="{9D8B030D-6E8A-4147-A177-3AD203B41FA5}">
                      <a16:colId xmlns:a16="http://schemas.microsoft.com/office/drawing/2014/main" val="2705499784"/>
                    </a:ext>
                  </a:extLst>
                </a:gridCol>
              </a:tblGrid>
              <a:tr h="1783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ハローワーク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/>
                        <a:t>　　　　　住　　　　所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電話番号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429072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　　　　　　　　</a:t>
                      </a:r>
                      <a:r>
                        <a:rPr kumimoji="1" lang="ja-JP" altLang="en-US" sz="1100" b="1" dirty="0" smtClean="0"/>
                        <a:t>とくしま</a:t>
                      </a:r>
                      <a:endParaRPr kumimoji="1" lang="en-US" altLang="ja-JP" sz="1100" b="1" dirty="0" smtClean="0"/>
                    </a:p>
                    <a:p>
                      <a:pPr algn="ctr"/>
                      <a:r>
                        <a:rPr kumimoji="1" lang="ja-JP" altLang="en-US" sz="1400" b="1" dirty="0" smtClean="0"/>
                        <a:t>ハローワーク徳島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 smtClean="0"/>
                        <a:t>とくしましできじまほんちょう</a:t>
                      </a:r>
                      <a:endParaRPr kumimoji="1" lang="en-US" altLang="ja-JP" sz="1000" b="0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徳島市出来島本町１丁目５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088</a:t>
                      </a:r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622</a:t>
                      </a:r>
                      <a:r>
                        <a:rPr kumimoji="1" lang="ja-JP" altLang="en-US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kumimoji="1" lang="en-US" altLang="ja-JP" sz="14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6308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84249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　　　　　　　　　　</a:t>
                      </a:r>
                      <a:r>
                        <a:rPr kumimoji="1" lang="ja-JP" alt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こ</a:t>
                      </a: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まつしま</a:t>
                      </a: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ハローワーク小松島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 smtClean="0"/>
                        <a:t>こまつしましこまつしま</a:t>
                      </a:r>
                      <a:r>
                        <a:rPr kumimoji="1" lang="ja-JP" altLang="en-US" sz="900" b="0" dirty="0" err="1" smtClean="0"/>
                        <a:t>ちょ</a:t>
                      </a:r>
                      <a:r>
                        <a:rPr kumimoji="1" lang="ja-JP" altLang="en-US" sz="900" b="0" dirty="0" smtClean="0"/>
                        <a:t>うそとびらき</a:t>
                      </a:r>
                      <a:endParaRPr kumimoji="1" lang="en-US" altLang="ja-JP" sz="900" b="0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小松島市小松島町外開１－１１</a:t>
                      </a:r>
                      <a:endParaRPr kumimoji="1" lang="en-US" altLang="ja-JP" sz="1400" b="1" dirty="0" smtClean="0"/>
                    </a:p>
                    <a:p>
                      <a:pPr algn="l"/>
                      <a:r>
                        <a:rPr kumimoji="1" lang="ja-JP" altLang="en-US" sz="900" b="0" dirty="0" smtClean="0"/>
                        <a:t> </a:t>
                      </a:r>
                      <a:r>
                        <a:rPr kumimoji="1" lang="ja-JP" altLang="en-US" sz="900" b="0" dirty="0" err="1" smtClean="0"/>
                        <a:t>こ</a:t>
                      </a:r>
                      <a:r>
                        <a:rPr kumimoji="1" lang="ja-JP" altLang="en-US" sz="900" b="0" dirty="0" smtClean="0"/>
                        <a:t>まつしま</a:t>
                      </a:r>
                      <a:r>
                        <a:rPr kumimoji="1" lang="ja-JP" altLang="en-US" sz="1050" b="0" dirty="0" smtClean="0"/>
                        <a:t>　　　　　</a:t>
                      </a:r>
                      <a:r>
                        <a:rPr kumimoji="1" lang="ja-JP" altLang="en-US" sz="900" b="0" dirty="0" smtClean="0"/>
                        <a:t>ごうどうちょうしゃ</a:t>
                      </a:r>
                      <a:endParaRPr kumimoji="1" lang="en-US" altLang="ja-JP" sz="900" b="0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小松島みなと合同庁舎１Ｆ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0885(32)3344</a:t>
                      </a:r>
                      <a:r>
                        <a:rPr kumimoji="1" lang="ja-JP" altLang="en-US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5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698515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　　　　　　　　　　みよし</a:t>
                      </a: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ハローワーク三好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 smtClean="0"/>
                        <a:t>みよししいけだちょう</a:t>
                      </a:r>
                      <a:endParaRPr kumimoji="1" lang="en-US" altLang="ja-JP" sz="900" b="0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三好市池田町マチ２４２９－１０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0883(72)1221</a:t>
                      </a:r>
                      <a:r>
                        <a:rPr kumimoji="1" lang="ja-JP" altLang="en-US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2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871742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　　　　　　　　　　</a:t>
                      </a:r>
                      <a:r>
                        <a:rPr kumimoji="1" lang="ja-JP" alt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みま</a:t>
                      </a: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ハローワーク美馬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 err="1" smtClean="0"/>
                        <a:t>みま</a:t>
                      </a:r>
                      <a:r>
                        <a:rPr kumimoji="1" lang="ja-JP" altLang="en-US" sz="900" b="0" dirty="0" smtClean="0"/>
                        <a:t>しわきまちいのじりあざひがしぶん</a:t>
                      </a:r>
                      <a:endParaRPr kumimoji="1" lang="en-US" altLang="ja-JP" sz="900" b="0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美馬市脇町猪尻字東分５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0883(52)8609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6244229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　　　　　　　　　</a:t>
                      </a: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あ</a:t>
                      </a: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なん</a:t>
                      </a: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ハローワーク阿南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 smtClean="0"/>
                        <a:t>あなんしりょうけちょうほんそうのうち</a:t>
                      </a:r>
                      <a:endParaRPr kumimoji="1" lang="en-US" altLang="ja-JP" sz="900" b="1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阿南市領家町本荘ヶ内１２０－６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0884(22)2016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1264755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　　　　　　　　　　むぎ</a:t>
                      </a: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ハローワーク牟岐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50" b="0" dirty="0" smtClean="0"/>
                        <a:t>かいふぐんむぎちょうおおあざなかむら</a:t>
                      </a:r>
                      <a:r>
                        <a:rPr kumimoji="1" lang="ja-JP" altLang="en-US" sz="850" b="0" dirty="0" err="1" smtClean="0"/>
                        <a:t>あざほんそん</a:t>
                      </a:r>
                      <a:endParaRPr kumimoji="1" lang="en-US" altLang="ja-JP" sz="850" b="0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海部郡牟岐町大字中村字本村５２－１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0884(72)1103</a:t>
                      </a:r>
                      <a:r>
                        <a:rPr kumimoji="1" lang="ja-JP" altLang="en-US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4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8836440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　　　　　　　　</a:t>
                      </a: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よしのがわ</a:t>
                      </a: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ハローワーク吉野川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 smtClean="0"/>
                        <a:t>よしのがわしかもじまちょうかもじま</a:t>
                      </a:r>
                      <a:endParaRPr kumimoji="1" lang="en-US" altLang="ja-JP" sz="900" b="0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吉野川市鴨島町鴨島３８８－２７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0883(24)2166</a:t>
                      </a:r>
                      <a:r>
                        <a:rPr kumimoji="1" lang="ja-JP" altLang="en-US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7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137923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　　　　　　　　　　なると</a:t>
                      </a:r>
                      <a:endParaRPr kumimoji="1" lang="en-US" altLang="ja-JP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ハローワーク鳴門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 smtClean="0"/>
                        <a:t>なるとしむやちょうみなみは</a:t>
                      </a:r>
                      <a:r>
                        <a:rPr kumimoji="1" lang="ja-JP" altLang="en-US" sz="900" b="0" dirty="0" err="1" smtClean="0"/>
                        <a:t>まあざごんげん</a:t>
                      </a:r>
                      <a:endParaRPr kumimoji="1" lang="en-US" altLang="ja-JP" sz="900" b="0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鳴門市撫養町南浜字権現１２</a:t>
                      </a:r>
                      <a:endParaRPr kumimoji="1" lang="ja-JP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088(685)2270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3793420"/>
                  </a:ext>
                </a:extLst>
              </a:tr>
            </a:tbl>
          </a:graphicData>
        </a:graphic>
      </p:graphicFrame>
      <p:sp>
        <p:nvSpPr>
          <p:cNvPr id="7" name="角丸四角形 6"/>
          <p:cNvSpPr>
            <a:spLocks/>
          </p:cNvSpPr>
          <p:nvPr/>
        </p:nvSpPr>
        <p:spPr>
          <a:xfrm>
            <a:off x="-99392" y="245266"/>
            <a:ext cx="6984776" cy="963318"/>
          </a:xfrm>
          <a:prstGeom prst="roundRect">
            <a:avLst>
              <a:gd name="adj" fmla="val 0"/>
            </a:avLst>
          </a:prstGeom>
          <a:solidFill>
            <a:srgbClr val="005A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2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</a:t>
            </a:r>
            <a:r>
              <a:rPr kumimoji="1" lang="ja-JP" altLang="en-US" sz="11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とくしまけんない                                       　 </a:t>
            </a:r>
            <a:r>
              <a:rPr lang="ja-JP" altLang="en-US" sz="1100" b="1" dirty="0" err="1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しょざ</a:t>
            </a:r>
            <a:r>
              <a:rPr lang="ja-JP" altLang="en-US" sz="11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いちいちらん</a:t>
            </a:r>
            <a:endParaRPr kumimoji="1" lang="en-US" altLang="ja-JP" sz="1100" b="1" dirty="0" smtClean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200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徳島県内のハローワーク所在地一覧</a:t>
            </a:r>
            <a:endParaRPr kumimoji="1" lang="ja-JP" altLang="en-US" sz="2200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861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図 3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25773"/>
            <a:ext cx="3686175" cy="579755"/>
          </a:xfrm>
          <a:prstGeom prst="rect">
            <a:avLst/>
          </a:prstGeom>
        </p:spPr>
      </p:pic>
      <p:sp>
        <p:nvSpPr>
          <p:cNvPr id="14" name="正方形/長方形 19"/>
          <p:cNvSpPr>
            <a:spLocks noChangeArrowheads="1"/>
          </p:cNvSpPr>
          <p:nvPr/>
        </p:nvSpPr>
        <p:spPr bwMode="auto">
          <a:xfrm>
            <a:off x="-14064" y="773656"/>
            <a:ext cx="6892215" cy="747770"/>
          </a:xfrm>
          <a:prstGeom prst="rect">
            <a:avLst/>
          </a:prstGeom>
          <a:solidFill>
            <a:srgbClr val="005ABB"/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31608" tIns="65807" rIns="131608" bIns="0" anchor="ctr">
            <a:normAutofit/>
          </a:bodyPr>
          <a:lstStyle/>
          <a:p>
            <a:pPr marL="0" marR="0" lvl="0" indent="0" algn="ctr" defTabSz="13196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+mn-cs"/>
              </a:rPr>
              <a:t>Hello Work helps you find job</a:t>
            </a:r>
            <a:endParaRPr kumimoji="1" lang="ja-JP" altLang="en-US" sz="2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n-cs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-228944" y="-475166"/>
            <a:ext cx="684005" cy="69712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7705" tIns="9298" rIns="77705" bIns="92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pic>
        <p:nvPicPr>
          <p:cNvPr id="10" name="図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807" y="-402820"/>
            <a:ext cx="604867" cy="58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1047674" y="-464340"/>
            <a:ext cx="7299398" cy="69712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7705" tIns="9298" rIns="77705" bIns="92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0106" y="346890"/>
            <a:ext cx="433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31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For Ukrainian evacuees            who are searching for job in Japan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-1630794" y="9626161"/>
            <a:ext cx="7299398" cy="69712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7705" tIns="9298" rIns="77705" bIns="92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pic>
        <p:nvPicPr>
          <p:cNvPr id="13" name="図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5677587" y="9635345"/>
            <a:ext cx="591057" cy="63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6277626" y="9638986"/>
            <a:ext cx="684005" cy="69712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7705" tIns="9298" rIns="77705" bIns="92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332456" y="9214145"/>
            <a:ext cx="1353719" cy="34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167" tIns="50084" rIns="100167" bIns="50084">
            <a:spAutoFit/>
          </a:bodyPr>
          <a:lstStyle/>
          <a:p>
            <a:pPr marL="0" marR="0" lvl="0" indent="0" algn="l" defTabSz="100120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Hello Work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1" name="グループ化 30"/>
          <p:cNvGrpSpPr>
            <a:grpSpLocks noChangeAspect="1"/>
          </p:cNvGrpSpPr>
          <p:nvPr/>
        </p:nvGrpSpPr>
        <p:grpSpPr>
          <a:xfrm>
            <a:off x="5006177" y="5954697"/>
            <a:ext cx="1735005" cy="1230551"/>
            <a:chOff x="4596837" y="7370036"/>
            <a:chExt cx="2393636" cy="1255367"/>
          </a:xfrm>
        </p:grpSpPr>
        <p:sp>
          <p:nvSpPr>
            <p:cNvPr id="32" name="楕円 31"/>
            <p:cNvSpPr/>
            <p:nvPr/>
          </p:nvSpPr>
          <p:spPr bwMode="auto">
            <a:xfrm>
              <a:off x="4596837" y="8047198"/>
              <a:ext cx="2393636" cy="57820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l" defTabSz="91390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735" y="7370036"/>
              <a:ext cx="1778217" cy="1144653"/>
            </a:xfrm>
            <a:prstGeom prst="rect">
              <a:avLst/>
            </a:prstGeom>
          </p:spPr>
        </p:pic>
      </p:grpSp>
      <p:sp>
        <p:nvSpPr>
          <p:cNvPr id="41" name="テキスト ボックス 74"/>
          <p:cNvSpPr txBox="1"/>
          <p:nvPr/>
        </p:nvSpPr>
        <p:spPr>
          <a:xfrm>
            <a:off x="100106" y="1854318"/>
            <a:ext cx="6616016" cy="1226474"/>
          </a:xfrm>
          <a:prstGeom prst="roundRect">
            <a:avLst>
              <a:gd name="adj" fmla="val 12149"/>
            </a:avLst>
          </a:prstGeom>
          <a:solidFill>
            <a:sysClr val="window" lastClr="FFFFFF"/>
          </a:solidFill>
          <a:ln w="38100" cap="rnd" cmpd="sng" algn="ctr">
            <a:solidFill>
              <a:srgbClr val="FFD500"/>
            </a:solidFill>
            <a:prstDash val="solid"/>
          </a:ln>
          <a:effectLst/>
        </p:spPr>
        <p:txBody>
          <a:bodyPr rot="0" spcFirstLastPara="0" vert="horz" wrap="square" lIns="252000" tIns="0" rIns="14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“Hello Work” </a:t>
            </a: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is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the governmental agency to help you find a new job. 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Its service is free.</a:t>
            </a:r>
            <a:endParaRPr kumimoji="0" lang="en-US" altLang="ja-JP" sz="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DaunPenh"/>
            </a:endParaRPr>
          </a:p>
        </p:txBody>
      </p:sp>
      <p:sp>
        <p:nvSpPr>
          <p:cNvPr id="73" name="テキスト ボックス 74"/>
          <p:cNvSpPr txBox="1"/>
          <p:nvPr/>
        </p:nvSpPr>
        <p:spPr>
          <a:xfrm>
            <a:off x="238354" y="3152800"/>
            <a:ext cx="6300109" cy="855085"/>
          </a:xfrm>
          <a:prstGeom prst="roundRect">
            <a:avLst>
              <a:gd name="adj" fmla="val 12149"/>
            </a:avLst>
          </a:prstGeom>
          <a:noFill/>
          <a:ln w="38100" cap="rnd" cmpd="sng" algn="ctr">
            <a:noFill/>
            <a:prstDash val="solid"/>
          </a:ln>
          <a:effectLst/>
        </p:spPr>
        <p:txBody>
          <a:bodyPr rot="0" spcFirstLastPara="0" vert="horz" wrap="square" lIns="252000" tIns="0" rIns="14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DaunPenh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Y</a:t>
            </a:r>
            <a:r>
              <a:rPr kumimoji="0" lang="en-US" altLang="ja-JP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ou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 can use the following services all 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free of charge 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at Hello 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Work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.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574831" y="-49615"/>
            <a:ext cx="1405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31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英語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/English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322" y="270514"/>
            <a:ext cx="1066800" cy="714375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>
          <a:xfrm>
            <a:off x="470984" y="8265368"/>
            <a:ext cx="5992497" cy="750763"/>
          </a:xfrm>
          <a:prstGeom prst="rect">
            <a:avLst/>
          </a:prstGeom>
          <a:solidFill>
            <a:srgbClr val="005A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3172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Phone consultation with </a:t>
            </a:r>
          </a:p>
          <a:p>
            <a:pPr marL="0" marR="0" lvl="0" indent="0" algn="l" defTabSz="913172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Hello Work in English</a:t>
            </a:r>
            <a:endParaRPr kumimoji="1" lang="ja-JP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</p:txBody>
      </p:sp>
      <p:sp>
        <p:nvSpPr>
          <p:cNvPr id="39" name="テキスト ボックス 74"/>
          <p:cNvSpPr txBox="1"/>
          <p:nvPr/>
        </p:nvSpPr>
        <p:spPr>
          <a:xfrm>
            <a:off x="3796107" y="8546041"/>
            <a:ext cx="3406652" cy="430836"/>
          </a:xfrm>
          <a:prstGeom prst="roundRect">
            <a:avLst>
              <a:gd name="adj" fmla="val 12149"/>
            </a:avLst>
          </a:prstGeom>
          <a:noFill/>
          <a:ln w="38100" cap="rnd" cmpd="sng" algn="ctr">
            <a:noFill/>
            <a:prstDash val="solid"/>
          </a:ln>
          <a:effectLst/>
        </p:spPr>
        <p:txBody>
          <a:bodyPr rot="0" spcFirstLastPara="0" vert="horz" wrap="square" lIns="252000" tIns="0" rIns="14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phone</a:t>
            </a:r>
            <a:r>
              <a:rPr kumimoji="1" lang="ja-JP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：</a:t>
            </a:r>
            <a:endParaRPr kumimoji="1" lang="en-US" altLang="ja-JP" sz="18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  0800-919-2901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0984" y="7370589"/>
            <a:ext cx="5992497" cy="750763"/>
          </a:xfrm>
          <a:prstGeom prst="rect">
            <a:avLst/>
          </a:prstGeom>
          <a:solidFill>
            <a:srgbClr val="005A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3172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  <a:p>
            <a:pPr marL="0" marR="0" lvl="0" indent="0" algn="l" defTabSz="913172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Ｅ</a:t>
            </a: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mail consultation</a:t>
            </a:r>
            <a:endParaRPr kumimoji="1" lang="ja-JP" alt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856" y="333590"/>
            <a:ext cx="460792" cy="308566"/>
          </a:xfrm>
          <a:prstGeom prst="rect">
            <a:avLst/>
          </a:prstGeom>
        </p:spPr>
      </p:pic>
      <p:sp>
        <p:nvSpPr>
          <p:cNvPr id="47" name="Text Box 28"/>
          <p:cNvSpPr txBox="1">
            <a:spLocks noChangeArrowheads="1"/>
          </p:cNvSpPr>
          <p:nvPr/>
        </p:nvSpPr>
        <p:spPr bwMode="auto">
          <a:xfrm rot="10800000" flipV="1">
            <a:off x="4194377" y="9169723"/>
            <a:ext cx="2850836" cy="44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167" tIns="50084" rIns="100167" bIns="50084">
            <a:spAutoFit/>
          </a:bodyPr>
          <a:lstStyle/>
          <a:p>
            <a:pPr marL="0" marR="0" lvl="0" indent="0" algn="l" defTabSz="100120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Exhibiting the national flag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100120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Ministry of Foreign Affairs of Japan Website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490704" y="3872880"/>
            <a:ext cx="5834819" cy="1637261"/>
            <a:chOff x="320240" y="4134152"/>
            <a:chExt cx="5834819" cy="2375117"/>
          </a:xfrm>
        </p:grpSpPr>
        <p:sp>
          <p:nvSpPr>
            <p:cNvPr id="48" name="正方形/長方形 75"/>
            <p:cNvSpPr>
              <a:spLocks noChangeArrowheads="1"/>
            </p:cNvSpPr>
            <p:nvPr/>
          </p:nvSpPr>
          <p:spPr bwMode="auto">
            <a:xfrm>
              <a:off x="320242" y="4140377"/>
              <a:ext cx="407568" cy="713958"/>
            </a:xfrm>
            <a:prstGeom prst="rect">
              <a:avLst/>
            </a:prstGeom>
            <a:solidFill>
              <a:srgbClr val="005ABB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メイリオ" panose="020B0604030504040204" pitchFamily="50" charset="-128"/>
                  <a:cs typeface="DaunPenh" charset="0"/>
                </a:rPr>
                <a:t>1</a:t>
              </a:r>
              <a:endPara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9" name="矢印: 五方向 4829"/>
            <p:cNvSpPr>
              <a:spLocks noChangeArrowheads="1"/>
            </p:cNvSpPr>
            <p:nvPr/>
          </p:nvSpPr>
          <p:spPr bwMode="auto">
            <a:xfrm>
              <a:off x="795436" y="4134152"/>
              <a:ext cx="5350641" cy="709378"/>
            </a:xfrm>
            <a:prstGeom prst="homePlate">
              <a:avLst>
                <a:gd name="adj" fmla="val 49941"/>
              </a:avLst>
            </a:prstGeom>
            <a:solidFill>
              <a:srgbClr val="FFD500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7200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DaunPenh" charset="0"/>
                </a:rPr>
                <a:t>Job seeking</a:t>
              </a:r>
              <a:endPara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0" name="正方形/長方形 4879"/>
            <p:cNvSpPr>
              <a:spLocks noChangeArrowheads="1"/>
            </p:cNvSpPr>
            <p:nvPr/>
          </p:nvSpPr>
          <p:spPr bwMode="auto">
            <a:xfrm>
              <a:off x="320240" y="4974077"/>
              <a:ext cx="407570" cy="715471"/>
            </a:xfrm>
            <a:prstGeom prst="rect">
              <a:avLst/>
            </a:prstGeom>
            <a:solidFill>
              <a:srgbClr val="005ABB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メイリオ" panose="020B0604030504040204" pitchFamily="50" charset="-128"/>
                  <a:cs typeface="DaunPenh" charset="0"/>
                </a:rPr>
                <a:t>2</a:t>
              </a:r>
              <a:endPara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" name="矢印: 五方向 4880"/>
            <p:cNvSpPr>
              <a:spLocks noChangeArrowheads="1"/>
            </p:cNvSpPr>
            <p:nvPr/>
          </p:nvSpPr>
          <p:spPr bwMode="auto">
            <a:xfrm>
              <a:off x="795437" y="4969539"/>
              <a:ext cx="5356188" cy="720008"/>
            </a:xfrm>
            <a:prstGeom prst="homePlate">
              <a:avLst>
                <a:gd name="adj" fmla="val 49850"/>
              </a:avLst>
            </a:prstGeom>
            <a:solidFill>
              <a:srgbClr val="FFD500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7200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DaunPenh" charset="0"/>
                </a:rPr>
                <a:t>To find job vacancies</a:t>
              </a:r>
              <a:endParaRPr kumimoji="0" lang="ja-JP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2" name="正方形/長方形 4881"/>
            <p:cNvSpPr>
              <a:spLocks noChangeArrowheads="1"/>
            </p:cNvSpPr>
            <p:nvPr/>
          </p:nvSpPr>
          <p:spPr bwMode="auto">
            <a:xfrm>
              <a:off x="320240" y="5825619"/>
              <a:ext cx="407569" cy="683650"/>
            </a:xfrm>
            <a:prstGeom prst="rect">
              <a:avLst/>
            </a:prstGeom>
            <a:solidFill>
              <a:srgbClr val="005ABB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メイリオ" panose="020B0604030504040204" pitchFamily="50" charset="-128"/>
                  <a:cs typeface="DaunPenh" charset="0"/>
                </a:rPr>
                <a:t>3</a:t>
              </a:r>
              <a:endPara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3" name="矢印: 五方向 4882"/>
            <p:cNvSpPr>
              <a:spLocks noChangeArrowheads="1"/>
            </p:cNvSpPr>
            <p:nvPr/>
          </p:nvSpPr>
          <p:spPr bwMode="auto">
            <a:xfrm>
              <a:off x="801252" y="5802882"/>
              <a:ext cx="5353807" cy="701309"/>
            </a:xfrm>
            <a:prstGeom prst="homePlate">
              <a:avLst>
                <a:gd name="adj" fmla="val 49907"/>
              </a:avLst>
            </a:prstGeom>
            <a:solidFill>
              <a:srgbClr val="FFD500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7200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To introduce you to a company</a:t>
              </a:r>
            </a:p>
          </p:txBody>
        </p:sp>
      </p:grpSp>
      <p:sp>
        <p:nvSpPr>
          <p:cNvPr id="54" name="テキスト ボックス 74"/>
          <p:cNvSpPr txBox="1"/>
          <p:nvPr/>
        </p:nvSpPr>
        <p:spPr>
          <a:xfrm>
            <a:off x="332656" y="5691917"/>
            <a:ext cx="5042627" cy="1709355"/>
          </a:xfrm>
          <a:prstGeom prst="roundRect">
            <a:avLst>
              <a:gd name="adj" fmla="val 12149"/>
            </a:avLst>
          </a:prstGeom>
          <a:noFill/>
          <a:ln w="38100" cap="rnd" cmpd="sng" algn="ctr">
            <a:noFill/>
            <a:prstDash val="solid"/>
          </a:ln>
          <a:effectLst/>
        </p:spPr>
        <p:txBody>
          <a:bodyPr rot="0" spcFirstLastPara="0" vert="horz" wrap="square" lIns="252000" tIns="0" rIns="14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en-US" altLang="ja-JP" dirty="0"/>
              <a:t>At Hello Work it is possible to receive consultation in English through the use of the Multilingual Contact Center. However, if you have a friend or family member who speaks Japanese, please bring them with you if possible</a:t>
            </a:r>
            <a:r>
              <a:rPr lang="en-US" altLang="ja-JP" dirty="0" smtClean="0"/>
              <a:t>.</a:t>
            </a:r>
            <a:endParaRPr lang="ja-JP" altLang="ja-JP" dirty="0"/>
          </a:p>
        </p:txBody>
      </p:sp>
      <p:sp>
        <p:nvSpPr>
          <p:cNvPr id="56" name="テキスト ボックス 74"/>
          <p:cNvSpPr txBox="1"/>
          <p:nvPr/>
        </p:nvSpPr>
        <p:spPr>
          <a:xfrm>
            <a:off x="2996952" y="7617296"/>
            <a:ext cx="4489747" cy="446772"/>
          </a:xfrm>
          <a:prstGeom prst="roundRect">
            <a:avLst>
              <a:gd name="adj" fmla="val 12149"/>
            </a:avLst>
          </a:prstGeom>
          <a:noFill/>
          <a:ln w="38100" cap="rnd" cmpd="sng" algn="ctr">
            <a:noFill/>
            <a:prstDash val="solid"/>
          </a:ln>
          <a:effectLst/>
        </p:spPr>
        <p:txBody>
          <a:bodyPr rot="0" spcFirstLastPara="0" vert="horz" wrap="square" lIns="252000" tIns="0" rIns="14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tokushima_ukr@mhlw.go.jp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</p:txBody>
      </p:sp>
    </p:spTree>
    <p:extLst>
      <p:ext uri="{BB962C8B-B14F-4D97-AF65-F5344CB8AC3E}">
        <p14:creationId xmlns:p14="http://schemas.microsoft.com/office/powerpoint/2010/main" val="395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156204"/>
              </p:ext>
            </p:extLst>
          </p:nvPr>
        </p:nvGraphicFramePr>
        <p:xfrm>
          <a:off x="332656" y="1496616"/>
          <a:ext cx="6172200" cy="79208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1280814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4161865046"/>
                    </a:ext>
                  </a:extLst>
                </a:gridCol>
                <a:gridCol w="1275656">
                  <a:extLst>
                    <a:ext uri="{9D8B030D-6E8A-4147-A177-3AD203B41FA5}">
                      <a16:colId xmlns:a16="http://schemas.microsoft.com/office/drawing/2014/main" val="2705499784"/>
                    </a:ext>
                  </a:extLst>
                </a:gridCol>
              </a:tblGrid>
              <a:tr h="682439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Hello Work</a:t>
                      </a:r>
                      <a:endParaRPr kumimoji="1" lang="ja-JP" altLang="ja-JP" sz="18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Address</a:t>
                      </a:r>
                      <a:endParaRPr kumimoji="1" lang="ja-JP" altLang="ja-JP" sz="18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Tel</a:t>
                      </a:r>
                      <a:endParaRPr kumimoji="1" lang="ja-JP" altLang="ja-JP" sz="18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429072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Tokushima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1-5Dekijimahon-cho Tokushima-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+mj-lt"/>
                          <a:ea typeface="ＭＳ Ｐゴシック" panose="020B0600070205080204" pitchFamily="50" charset="-128"/>
                        </a:rPr>
                        <a:t>088(622)6308</a:t>
                      </a:r>
                      <a:endParaRPr kumimoji="1" lang="ja-JP" altLang="en-US" sz="1400" b="0" dirty="0">
                        <a:latin typeface="+mj-lt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84249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3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3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Komatsushima</a:t>
                      </a:r>
                      <a:endParaRPr kumimoji="1" lang="ja-JP" altLang="ja-JP" sz="13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1-11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Sotobiraki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Komatsushima-cho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Komatsushima-shi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Komatsushima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minato</a:t>
                      </a:r>
                      <a:r>
                        <a:rPr kumimoji="1" lang="ja-JP" altLang="en-US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goudouchousha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1F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0885(32)3344</a:t>
                      </a: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0885(32)3345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698515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Miyoshi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2429-10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Machi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Ikeda-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cho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</a:p>
                    <a:p>
                      <a:pPr algn="l"/>
                      <a:r>
                        <a:rPr kumimoji="1" lang="en-US" altLang="ja-JP" sz="1400" b="0" baseline="0" dirty="0" smtClean="0">
                          <a:latin typeface="+mj-lt"/>
                        </a:rPr>
                        <a:t>Miyoshi-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0883(72)1221</a:t>
                      </a: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0883(72)1222</a:t>
                      </a:r>
                      <a:endParaRPr kumimoji="1" lang="ja-JP" altLang="en-US" sz="1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871742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Mima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5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Higashibun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Inoshiri-aza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Wakimachi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Mima-shi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0883(52)8609</a:t>
                      </a:r>
                      <a:endParaRPr kumimoji="1" lang="ja-JP" altLang="en-US" sz="1400" b="0" kern="1200" dirty="0">
                        <a:solidFill>
                          <a:schemeClr val="tx1"/>
                        </a:solidFill>
                        <a:latin typeface="+mj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6244229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Anan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120-6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Honsounouchi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Ryouke-cho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Anan-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0884(22)2016</a:t>
                      </a:r>
                      <a:endParaRPr kumimoji="1" lang="ja-JP" altLang="en-US" sz="1400" b="0" kern="1200" dirty="0">
                        <a:solidFill>
                          <a:schemeClr val="tx1"/>
                        </a:solidFill>
                        <a:latin typeface="+mj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1264755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Mugi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52-1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Honson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Nakamura-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aza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</a:p>
                    <a:p>
                      <a:pPr algn="l"/>
                      <a:r>
                        <a:rPr kumimoji="1" lang="en-US" altLang="ja-JP" sz="1400" b="0" dirty="0" err="1" smtClean="0">
                          <a:latin typeface="+mj-lt"/>
                        </a:rPr>
                        <a:t>Oaza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Mugi-cho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Kaifu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-gun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0884(72)1103</a:t>
                      </a: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0884(72)1104</a:t>
                      </a:r>
                      <a:endParaRPr kumimoji="1" lang="ja-JP" altLang="en-US" sz="1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8836440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Yoshinogawa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388-27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Kamojima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Kamojima-cho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Yoshinogawa-shi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0883(24)2166</a:t>
                      </a: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0883(24)2167</a:t>
                      </a:r>
                      <a:endParaRPr kumimoji="1" lang="ja-JP" altLang="en-US" sz="1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137923"/>
                  </a:ext>
                </a:extLst>
              </a:tr>
              <a:tr h="904805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Naruto</a:t>
                      </a: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12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Gongen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Minamihama-aza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</a:p>
                    <a:p>
                      <a:pPr algn="l"/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Muya-cho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Naruto-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088(685)2270</a:t>
                      </a:r>
                      <a:endParaRPr kumimoji="1" lang="ja-JP" altLang="en-US" sz="1400" b="0" kern="1200" dirty="0">
                        <a:solidFill>
                          <a:schemeClr val="tx1"/>
                        </a:solidFill>
                        <a:latin typeface="+mj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3793420"/>
                  </a:ext>
                </a:extLst>
              </a:tr>
            </a:tbl>
          </a:graphicData>
        </a:graphic>
      </p:graphicFrame>
      <p:sp>
        <p:nvSpPr>
          <p:cNvPr id="7" name="角丸四角形 6"/>
          <p:cNvSpPr>
            <a:spLocks/>
          </p:cNvSpPr>
          <p:nvPr/>
        </p:nvSpPr>
        <p:spPr>
          <a:xfrm>
            <a:off x="-73632" y="272480"/>
            <a:ext cx="6984776" cy="747293"/>
          </a:xfrm>
          <a:prstGeom prst="roundRect">
            <a:avLst>
              <a:gd name="adj" fmla="val 0"/>
            </a:avLst>
          </a:prstGeom>
          <a:solidFill>
            <a:srgbClr val="005A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List of Hello Work locations in Tokushima Prefecture</a:t>
            </a:r>
            <a:endParaRPr lang="ja-JP" altLang="ja-JP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4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9"/>
          <p:cNvSpPr>
            <a:spLocks noChangeArrowheads="1"/>
          </p:cNvSpPr>
          <p:nvPr/>
        </p:nvSpPr>
        <p:spPr bwMode="auto">
          <a:xfrm>
            <a:off x="-14064" y="773656"/>
            <a:ext cx="6892215" cy="747770"/>
          </a:xfrm>
          <a:prstGeom prst="rect">
            <a:avLst/>
          </a:prstGeom>
          <a:solidFill>
            <a:srgbClr val="005ABB"/>
          </a:solidFill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31608" tIns="65807" rIns="131608" bIns="0" anchor="ctr">
            <a:normAutofit/>
          </a:bodyPr>
          <a:lstStyle/>
          <a:p>
            <a:pPr lvl="0" algn="ctr" defTabSz="1319607">
              <a:defRPr/>
            </a:pPr>
            <a:r>
              <a:rPr lang="uk-UA" altLang="ja-JP" sz="2800" dirty="0" smtClean="0">
                <a:solidFill>
                  <a:schemeClr val="bg1"/>
                </a:solidFill>
              </a:rPr>
              <a:t>Hello </a:t>
            </a:r>
            <a:r>
              <a:rPr lang="uk-UA" altLang="ja-JP" sz="2800" dirty="0">
                <a:solidFill>
                  <a:schemeClr val="bg1"/>
                </a:solidFill>
              </a:rPr>
              <a:t>Work допомагає знайти </a:t>
            </a:r>
            <a:r>
              <a:rPr lang="uk-UA" altLang="ja-JP" sz="2800" dirty="0" smtClean="0">
                <a:solidFill>
                  <a:schemeClr val="bg1"/>
                </a:solidFill>
              </a:rPr>
              <a:t>роботу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-228944" y="-475166"/>
            <a:ext cx="684005" cy="69712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7705" tIns="9298" rIns="77705" bIns="92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pic>
        <p:nvPicPr>
          <p:cNvPr id="10" name="図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807" y="-402820"/>
            <a:ext cx="604867" cy="58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1047674" y="-464340"/>
            <a:ext cx="7299398" cy="69712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7705" tIns="9298" rIns="77705" bIns="92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-1630794" y="9626161"/>
            <a:ext cx="7299398" cy="69712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7705" tIns="9298" rIns="77705" bIns="92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pic>
        <p:nvPicPr>
          <p:cNvPr id="13" name="図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677587" y="9635345"/>
            <a:ext cx="591057" cy="63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6277626" y="9638986"/>
            <a:ext cx="684005" cy="697125"/>
          </a:xfrm>
          <a:prstGeom prst="roundRect">
            <a:avLst>
              <a:gd name="adj" fmla="val 50000"/>
            </a:avLst>
          </a:prstGeom>
          <a:solidFill>
            <a:srgbClr val="009944"/>
          </a:solidFill>
          <a:ln w="9525">
            <a:noFill/>
            <a:round/>
            <a:headEnd/>
            <a:tailEnd/>
          </a:ln>
        </p:spPr>
        <p:txBody>
          <a:bodyPr vert="horz" wrap="square" lIns="77705" tIns="9298" rIns="77705" bIns="929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314278" y="9059469"/>
            <a:ext cx="1371898" cy="34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167" tIns="50084" rIns="100167" bIns="50084">
            <a:spAutoFit/>
          </a:bodyPr>
          <a:lstStyle/>
          <a:p>
            <a:pPr marL="0" marR="0" lvl="0" indent="0" algn="l" defTabSz="100120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Hello Work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1" name="グループ化 30"/>
          <p:cNvGrpSpPr>
            <a:grpSpLocks noChangeAspect="1"/>
          </p:cNvGrpSpPr>
          <p:nvPr/>
        </p:nvGrpSpPr>
        <p:grpSpPr>
          <a:xfrm>
            <a:off x="5008131" y="5802760"/>
            <a:ext cx="1479422" cy="1049279"/>
            <a:chOff x="4596837" y="7370036"/>
            <a:chExt cx="2393636" cy="1255367"/>
          </a:xfrm>
        </p:grpSpPr>
        <p:sp>
          <p:nvSpPr>
            <p:cNvPr id="32" name="楕円 31"/>
            <p:cNvSpPr/>
            <p:nvPr/>
          </p:nvSpPr>
          <p:spPr bwMode="auto">
            <a:xfrm>
              <a:off x="4596837" y="8047198"/>
              <a:ext cx="2393636" cy="57820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l" defTabSz="91390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6735" y="7370036"/>
              <a:ext cx="1778217" cy="1144653"/>
            </a:xfrm>
            <a:prstGeom prst="rect">
              <a:avLst/>
            </a:prstGeom>
          </p:spPr>
        </p:pic>
      </p:grpSp>
      <p:sp>
        <p:nvSpPr>
          <p:cNvPr id="41" name="テキスト ボックス 74"/>
          <p:cNvSpPr txBox="1"/>
          <p:nvPr/>
        </p:nvSpPr>
        <p:spPr>
          <a:xfrm>
            <a:off x="121103" y="1874443"/>
            <a:ext cx="6637972" cy="1295151"/>
          </a:xfrm>
          <a:prstGeom prst="roundRect">
            <a:avLst>
              <a:gd name="adj" fmla="val 12149"/>
            </a:avLst>
          </a:prstGeom>
          <a:solidFill>
            <a:sysClr val="window" lastClr="FFFFFF"/>
          </a:solidFill>
          <a:ln w="38100" cap="rnd" cmpd="sng" algn="ctr">
            <a:solidFill>
              <a:srgbClr val="FFD500"/>
            </a:solidFill>
            <a:prstDash val="solid"/>
          </a:ln>
          <a:effectLst/>
        </p:spPr>
        <p:txBody>
          <a:bodyPr rot="0" spcFirstLastPara="0" vert="horz" wrap="square" lIns="252000" tIns="0" rIns="14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4400">
              <a:defRPr/>
            </a:pPr>
            <a:r>
              <a:rPr lang="uk-UA" altLang="ja-JP" sz="20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Hello </a:t>
            </a:r>
            <a:r>
              <a:rPr lang="uk-UA" altLang="ja-JP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Work — це </a:t>
            </a:r>
            <a:r>
              <a:rPr lang="uk-UA" altLang="ja-JP" sz="20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Державний центр зайнятості, який допомагає вам у пошуку роботи.</a:t>
            </a:r>
            <a:r>
              <a:rPr kumimoji="0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 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  <a:p>
            <a:pPr lvl="0" algn="ctr" defTabSz="914400">
              <a:defRPr/>
            </a:pPr>
            <a:r>
              <a:rPr kumimoji="0" lang="az-Cyrl-AZ" altLang="ja-JP" sz="2000" b="1" kern="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Усі послуги надаються безкоштовно.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DaunPenh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55061" y="3728864"/>
            <a:ext cx="5566227" cy="1633761"/>
            <a:chOff x="313072" y="4134152"/>
            <a:chExt cx="5566227" cy="2370039"/>
          </a:xfrm>
        </p:grpSpPr>
        <p:sp>
          <p:nvSpPr>
            <p:cNvPr id="56" name="正方形/長方形 75"/>
            <p:cNvSpPr>
              <a:spLocks noChangeArrowheads="1"/>
            </p:cNvSpPr>
            <p:nvPr/>
          </p:nvSpPr>
          <p:spPr bwMode="auto">
            <a:xfrm>
              <a:off x="320242" y="4140377"/>
              <a:ext cx="407568" cy="713958"/>
            </a:xfrm>
            <a:prstGeom prst="rect">
              <a:avLst/>
            </a:prstGeom>
            <a:solidFill>
              <a:srgbClr val="005ABB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メイリオ" panose="020B0604030504040204" pitchFamily="50" charset="-128"/>
                  <a:cs typeface="DaunPenh" charset="0"/>
                </a:rPr>
                <a:t>1</a:t>
              </a:r>
              <a:endPara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7" name="矢印: 五方向 4829"/>
            <p:cNvSpPr>
              <a:spLocks noChangeArrowheads="1"/>
            </p:cNvSpPr>
            <p:nvPr/>
          </p:nvSpPr>
          <p:spPr bwMode="auto">
            <a:xfrm>
              <a:off x="795436" y="4134152"/>
              <a:ext cx="5083863" cy="709378"/>
            </a:xfrm>
            <a:prstGeom prst="homePlate">
              <a:avLst>
                <a:gd name="adj" fmla="val 49941"/>
              </a:avLst>
            </a:prstGeom>
            <a:solidFill>
              <a:srgbClr val="FFD500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7200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uk-UA" altLang="ja-JP" dirty="0" smtClean="0"/>
                <a:t>Консультація з питань професійної орієнтації</a:t>
              </a:r>
              <a:endParaRPr kumimoji="0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8" name="正方形/長方形 4879"/>
            <p:cNvSpPr>
              <a:spLocks noChangeArrowheads="1"/>
            </p:cNvSpPr>
            <p:nvPr/>
          </p:nvSpPr>
          <p:spPr bwMode="auto">
            <a:xfrm>
              <a:off x="328995" y="4974077"/>
              <a:ext cx="398814" cy="715471"/>
            </a:xfrm>
            <a:prstGeom prst="rect">
              <a:avLst/>
            </a:prstGeom>
            <a:solidFill>
              <a:srgbClr val="005ABB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メイリオ" panose="020B0604030504040204" pitchFamily="50" charset="-128"/>
                  <a:cs typeface="DaunPenh" charset="0"/>
                </a:rPr>
                <a:t>2</a:t>
              </a:r>
              <a:endPara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9" name="矢印: 五方向 4880"/>
            <p:cNvSpPr>
              <a:spLocks noChangeArrowheads="1"/>
            </p:cNvSpPr>
            <p:nvPr/>
          </p:nvSpPr>
          <p:spPr bwMode="auto">
            <a:xfrm>
              <a:off x="795436" y="4969539"/>
              <a:ext cx="5083863" cy="720008"/>
            </a:xfrm>
            <a:prstGeom prst="homePlate">
              <a:avLst>
                <a:gd name="adj" fmla="val 49850"/>
              </a:avLst>
            </a:prstGeom>
            <a:solidFill>
              <a:srgbClr val="FFD500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7200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uk-UA" altLang="ja-JP" dirty="0" smtClean="0"/>
                <a:t>Підтримка у пошуку бажаної роботи</a:t>
              </a:r>
              <a:endParaRPr kumimoji="0" lang="ja-JP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60" name="正方形/長方形 4881"/>
            <p:cNvSpPr>
              <a:spLocks noChangeArrowheads="1"/>
            </p:cNvSpPr>
            <p:nvPr/>
          </p:nvSpPr>
          <p:spPr bwMode="auto">
            <a:xfrm>
              <a:off x="313072" y="5809289"/>
              <a:ext cx="414737" cy="683650"/>
            </a:xfrm>
            <a:prstGeom prst="rect">
              <a:avLst/>
            </a:prstGeom>
            <a:solidFill>
              <a:srgbClr val="005ABB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メイリオ" panose="020B0604030504040204" pitchFamily="50" charset="-128"/>
                  <a:cs typeface="DaunPenh" charset="0"/>
                </a:rPr>
                <a:t>3</a:t>
              </a:r>
              <a:endPara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1" name="矢印: 五方向 4882"/>
            <p:cNvSpPr>
              <a:spLocks noChangeArrowheads="1"/>
            </p:cNvSpPr>
            <p:nvPr/>
          </p:nvSpPr>
          <p:spPr bwMode="auto">
            <a:xfrm>
              <a:off x="801252" y="5802882"/>
              <a:ext cx="5078047" cy="701309"/>
            </a:xfrm>
            <a:prstGeom prst="homePlate">
              <a:avLst>
                <a:gd name="adj" fmla="val 49907"/>
              </a:avLst>
            </a:prstGeom>
            <a:solidFill>
              <a:srgbClr val="FFD500"/>
            </a:solidFill>
            <a:ln w="28575" cap="rnd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7200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uk-UA" altLang="ja-JP" dirty="0" smtClean="0"/>
                <a:t>Сприяння у працевлаштуванні</a:t>
              </a:r>
              <a:endParaRPr kumimoji="0" lang="en-US" altLang="ja-JP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72" name="Rectangle 50"/>
          <p:cNvSpPr>
            <a:spLocks noChangeArrowheads="1"/>
          </p:cNvSpPr>
          <p:nvPr/>
        </p:nvSpPr>
        <p:spPr bwMode="auto">
          <a:xfrm>
            <a:off x="668154" y="465417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31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3" name="テキスト ボックス 74"/>
          <p:cNvSpPr txBox="1"/>
          <p:nvPr/>
        </p:nvSpPr>
        <p:spPr>
          <a:xfrm>
            <a:off x="130195" y="3296816"/>
            <a:ext cx="6637972" cy="474516"/>
          </a:xfrm>
          <a:prstGeom prst="roundRect">
            <a:avLst>
              <a:gd name="adj" fmla="val 12149"/>
            </a:avLst>
          </a:prstGeom>
          <a:noFill/>
          <a:ln w="38100" cap="rnd" cmpd="sng" algn="ctr">
            <a:noFill/>
            <a:prstDash val="solid"/>
          </a:ln>
          <a:effectLst/>
        </p:spPr>
        <p:txBody>
          <a:bodyPr rot="0" spcFirstLastPara="0" vert="horz" wrap="square" lIns="252000" tIns="0" rIns="14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uk-UA" altLang="ja-JP" dirty="0" smtClean="0"/>
              <a:t>Hello </a:t>
            </a:r>
            <a:r>
              <a:rPr lang="uk-UA" altLang="ja-JP" dirty="0"/>
              <a:t>Work пропонує перелічені нижче послуги </a:t>
            </a:r>
            <a:r>
              <a:rPr lang="uk-UA" altLang="ja-JP" dirty="0">
                <a:solidFill>
                  <a:srgbClr val="FF0000"/>
                </a:solidFill>
              </a:rPr>
              <a:t>безкоштовно</a:t>
            </a:r>
            <a:r>
              <a:rPr lang="uk-UA" altLang="ja-JP" dirty="0" smtClean="0">
                <a:solidFill>
                  <a:srgbClr val="FF0000"/>
                </a:solidFill>
              </a:rPr>
              <a:t>.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365104" y="-87560"/>
            <a:ext cx="2766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ウクライナ語／</a:t>
            </a:r>
            <a:r>
              <a:rPr lang="uk-UA" altLang="ja-JP" noProof="0" dirty="0" smtClean="0">
                <a:solidFill>
                  <a:schemeClr val="bg1"/>
                </a:solidFill>
              </a:rPr>
              <a:t>У</a:t>
            </a:r>
            <a:r>
              <a:rPr lang="uk-UA" altLang="ja-JP" dirty="0" smtClean="0">
                <a:solidFill>
                  <a:schemeClr val="bg1"/>
                </a:solidFill>
              </a:rPr>
              <a:t>країнська</a:t>
            </a:r>
            <a:endParaRPr lang="ja-JP" altLang="ja-JP" dirty="0">
              <a:solidFill>
                <a:schemeClr val="bg1"/>
              </a:solidFill>
            </a:endParaRPr>
          </a:p>
          <a:p>
            <a:pPr marL="0" marR="0" lvl="0" indent="0" algn="l" defTabSz="9131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35" name="テキスト ボックス 74"/>
          <p:cNvSpPr txBox="1"/>
          <p:nvPr/>
        </p:nvSpPr>
        <p:spPr>
          <a:xfrm>
            <a:off x="332656" y="5457056"/>
            <a:ext cx="5040560" cy="1907901"/>
          </a:xfrm>
          <a:prstGeom prst="roundRect">
            <a:avLst>
              <a:gd name="adj" fmla="val 12149"/>
            </a:avLst>
          </a:prstGeom>
          <a:noFill/>
          <a:ln w="38100" cap="rnd" cmpd="sng" algn="ctr">
            <a:noFill/>
            <a:prstDash val="solid"/>
          </a:ln>
          <a:effectLst/>
        </p:spPr>
        <p:txBody>
          <a:bodyPr rot="0" spcFirstLastPara="0" vert="horz" wrap="square" lIns="252000" tIns="0" rIns="14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dirty="0"/>
              <a:t>У Hello Work (</a:t>
            </a:r>
            <a:r>
              <a:rPr lang="en-US" altLang="ja-JP" dirty="0" err="1"/>
              <a:t>центрi</a:t>
            </a:r>
            <a:r>
              <a:rPr lang="en-US" altLang="ja-JP" dirty="0"/>
              <a:t> </a:t>
            </a:r>
            <a:r>
              <a:rPr lang="en-US" altLang="ja-JP" dirty="0" err="1"/>
              <a:t>зайнятостi</a:t>
            </a:r>
            <a:r>
              <a:rPr lang="en-US" altLang="ja-JP" dirty="0"/>
              <a:t>)  </a:t>
            </a:r>
            <a:r>
              <a:rPr lang="en-US" altLang="ja-JP" dirty="0" err="1"/>
              <a:t>ви</a:t>
            </a:r>
            <a:r>
              <a:rPr lang="en-US" altLang="ja-JP" dirty="0"/>
              <a:t> </a:t>
            </a:r>
            <a:r>
              <a:rPr lang="en-US" altLang="ja-JP" dirty="0" err="1"/>
              <a:t>можете</a:t>
            </a:r>
            <a:r>
              <a:rPr lang="en-US" altLang="ja-JP" dirty="0"/>
              <a:t> </a:t>
            </a:r>
            <a:r>
              <a:rPr lang="en-US" altLang="ja-JP" dirty="0" err="1"/>
              <a:t>консультуватися</a:t>
            </a:r>
            <a:r>
              <a:rPr lang="en-US" altLang="ja-JP" dirty="0"/>
              <a:t> </a:t>
            </a:r>
            <a:r>
              <a:rPr lang="en-US" altLang="ja-JP" dirty="0" err="1"/>
              <a:t>англiйською</a:t>
            </a:r>
            <a:r>
              <a:rPr lang="en-US" altLang="ja-JP" dirty="0"/>
              <a:t> </a:t>
            </a:r>
            <a:r>
              <a:rPr lang="en-US" altLang="ja-JP" dirty="0" err="1"/>
              <a:t>мовою</a:t>
            </a:r>
            <a:r>
              <a:rPr lang="en-US" altLang="ja-JP" dirty="0"/>
              <a:t> </a:t>
            </a:r>
            <a:r>
              <a:rPr lang="en-US" altLang="ja-JP" dirty="0" err="1"/>
              <a:t>за</a:t>
            </a:r>
            <a:r>
              <a:rPr lang="en-US" altLang="ja-JP" dirty="0"/>
              <a:t> </a:t>
            </a:r>
            <a:r>
              <a:rPr lang="en-US" altLang="ja-JP" dirty="0" err="1"/>
              <a:t>допомогою</a:t>
            </a:r>
            <a:r>
              <a:rPr lang="en-US" altLang="ja-JP" dirty="0"/>
              <a:t> </a:t>
            </a:r>
            <a:r>
              <a:rPr lang="en-US" altLang="ja-JP" dirty="0" err="1"/>
              <a:t>багатомовного</a:t>
            </a:r>
            <a:r>
              <a:rPr lang="en-US" altLang="ja-JP" dirty="0"/>
              <a:t> </a:t>
            </a:r>
            <a:r>
              <a:rPr lang="en-US" altLang="ja-JP" dirty="0" err="1"/>
              <a:t>контактного</a:t>
            </a:r>
            <a:r>
              <a:rPr lang="en-US" altLang="ja-JP" dirty="0"/>
              <a:t> </a:t>
            </a:r>
            <a:r>
              <a:rPr lang="en-US" altLang="ja-JP" dirty="0" err="1"/>
              <a:t>центру</a:t>
            </a:r>
            <a:r>
              <a:rPr lang="en-US" altLang="ja-JP" dirty="0"/>
              <a:t>, </a:t>
            </a:r>
            <a:r>
              <a:rPr lang="en-US" altLang="ja-JP" dirty="0" err="1"/>
              <a:t>але</a:t>
            </a:r>
            <a:r>
              <a:rPr lang="en-US" altLang="ja-JP" dirty="0"/>
              <a:t> </a:t>
            </a:r>
            <a:r>
              <a:rPr lang="en-US" altLang="ja-JP" dirty="0" err="1"/>
              <a:t>якщо</a:t>
            </a:r>
            <a:r>
              <a:rPr lang="en-US" altLang="ja-JP" dirty="0"/>
              <a:t> у </a:t>
            </a:r>
            <a:r>
              <a:rPr lang="en-US" altLang="ja-JP" dirty="0" err="1"/>
              <a:t>васℇ</a:t>
            </a:r>
            <a:r>
              <a:rPr lang="ja-JP" altLang="ja-JP" dirty="0"/>
              <a:t>　</a:t>
            </a:r>
            <a:r>
              <a:rPr lang="en-US" altLang="ja-JP" dirty="0" err="1"/>
              <a:t>член</a:t>
            </a:r>
            <a:r>
              <a:rPr lang="en-US" altLang="ja-JP" dirty="0"/>
              <a:t> </a:t>
            </a:r>
            <a:r>
              <a:rPr lang="en-US" altLang="ja-JP" dirty="0" err="1"/>
              <a:t>сiм’Ï</a:t>
            </a:r>
            <a:r>
              <a:rPr lang="en-US" altLang="ja-JP" dirty="0"/>
              <a:t> </a:t>
            </a:r>
            <a:r>
              <a:rPr lang="en-US" altLang="ja-JP" dirty="0" err="1"/>
              <a:t>або</a:t>
            </a:r>
            <a:r>
              <a:rPr lang="en-US" altLang="ja-JP" dirty="0"/>
              <a:t> </a:t>
            </a:r>
            <a:r>
              <a:rPr lang="en-US" altLang="ja-JP" dirty="0" err="1"/>
              <a:t>друг</a:t>
            </a:r>
            <a:r>
              <a:rPr lang="en-US" altLang="ja-JP" dirty="0"/>
              <a:t>, </a:t>
            </a:r>
            <a:r>
              <a:rPr lang="en-US" altLang="ja-JP" dirty="0" err="1"/>
              <a:t>який</a:t>
            </a:r>
            <a:r>
              <a:rPr lang="en-US" altLang="ja-JP" dirty="0"/>
              <a:t> </a:t>
            </a:r>
            <a:r>
              <a:rPr lang="en-US" altLang="ja-JP" dirty="0" err="1"/>
              <a:t>говорить</a:t>
            </a:r>
            <a:r>
              <a:rPr lang="en-US" altLang="ja-JP" dirty="0"/>
              <a:t> </a:t>
            </a:r>
            <a:r>
              <a:rPr lang="en-US" altLang="ja-JP" dirty="0" err="1"/>
              <a:t>японською</a:t>
            </a:r>
            <a:r>
              <a:rPr lang="en-US" altLang="ja-JP" dirty="0"/>
              <a:t>, </a:t>
            </a:r>
            <a:r>
              <a:rPr lang="en-US" altLang="ja-JP" dirty="0" err="1"/>
              <a:t>будь</a:t>
            </a:r>
            <a:r>
              <a:rPr lang="en-US" altLang="ja-JP" dirty="0"/>
              <a:t> </a:t>
            </a:r>
            <a:r>
              <a:rPr lang="en-US" altLang="ja-JP" dirty="0" err="1"/>
              <a:t>ласка</a:t>
            </a:r>
            <a:r>
              <a:rPr lang="en-US" altLang="ja-JP" dirty="0"/>
              <a:t>, </a:t>
            </a:r>
            <a:r>
              <a:rPr lang="en-US" altLang="ja-JP" dirty="0" err="1"/>
              <a:t>приходьте</a:t>
            </a:r>
            <a:r>
              <a:rPr lang="en-US" altLang="ja-JP" dirty="0"/>
              <a:t> з </a:t>
            </a:r>
            <a:r>
              <a:rPr lang="en-US" altLang="ja-JP" dirty="0" err="1"/>
              <a:t>ним</a:t>
            </a:r>
            <a:r>
              <a:rPr lang="en-US" altLang="ja-JP" dirty="0"/>
              <a:t>.</a:t>
            </a:r>
            <a:endParaRPr lang="ja-JP" altLang="ja-JP" dirty="0"/>
          </a:p>
          <a:p>
            <a:r>
              <a:rPr lang="en-US" altLang="ja-JP" dirty="0"/>
              <a:t> </a:t>
            </a:r>
            <a:endParaRPr lang="ja-JP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322" y="270514"/>
            <a:ext cx="1066800" cy="714375"/>
          </a:xfrm>
          <a:prstGeom prst="rect">
            <a:avLst/>
          </a:prstGeom>
        </p:spPr>
      </p:pic>
      <p:pic>
        <p:nvPicPr>
          <p:cNvPr id="37" name="図 3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5" y="8913440"/>
            <a:ext cx="3686175" cy="579755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>
          <a:xfrm>
            <a:off x="434883" y="8121352"/>
            <a:ext cx="5987452" cy="750763"/>
          </a:xfrm>
          <a:prstGeom prst="rect">
            <a:avLst/>
          </a:prstGeom>
          <a:solidFill>
            <a:srgbClr val="005A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800"/>
              </a:lnSpc>
              <a:spcAft>
                <a:spcPts val="900"/>
              </a:spcAft>
              <a:defRPr/>
            </a:pPr>
            <a:r>
              <a:rPr lang="uk-UA" altLang="ja-JP" dirty="0" smtClean="0"/>
              <a:t>Телефонна консультація</a:t>
            </a:r>
            <a:endParaRPr lang="en-US" altLang="ja-JP" dirty="0" smtClean="0"/>
          </a:p>
          <a:p>
            <a:pPr lvl="0">
              <a:lnSpc>
                <a:spcPts val="800"/>
              </a:lnSpc>
              <a:spcAft>
                <a:spcPts val="900"/>
              </a:spcAft>
              <a:defRPr/>
            </a:pPr>
            <a:r>
              <a:rPr lang="uk-UA" altLang="ja-JP" dirty="0" smtClean="0"/>
              <a:t>Hello </a:t>
            </a:r>
            <a:r>
              <a:rPr lang="uk-UA" altLang="ja-JP" dirty="0"/>
              <a:t>Work </a:t>
            </a:r>
            <a:r>
              <a:rPr lang="uk-UA" altLang="ja-JP" dirty="0" smtClean="0"/>
              <a:t>англійською мовою</a:t>
            </a:r>
            <a:endParaRPr kumimoji="1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</p:txBody>
      </p:sp>
      <p:sp>
        <p:nvSpPr>
          <p:cNvPr id="39" name="テキスト ボックス 74"/>
          <p:cNvSpPr txBox="1"/>
          <p:nvPr/>
        </p:nvSpPr>
        <p:spPr>
          <a:xfrm>
            <a:off x="3502830" y="8407041"/>
            <a:ext cx="3116798" cy="430836"/>
          </a:xfrm>
          <a:prstGeom prst="roundRect">
            <a:avLst>
              <a:gd name="adj" fmla="val 12149"/>
            </a:avLst>
          </a:prstGeom>
          <a:noFill/>
          <a:ln w="38100" cap="rnd" cmpd="sng" algn="ctr">
            <a:noFill/>
            <a:prstDash val="solid"/>
          </a:ln>
          <a:effectLst/>
        </p:spPr>
        <p:txBody>
          <a:bodyPr rot="0" spcFirstLastPara="0" vert="horz" wrap="square" lIns="252000" tIns="0" rIns="14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defTabSz="914400">
              <a:defRPr/>
            </a:pPr>
            <a:r>
              <a:rPr lang="ja-JP" altLang="en-US" b="1" kern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☎</a:t>
            </a:r>
            <a:r>
              <a:rPr lang="uk-UA" altLang="ja-JP" dirty="0">
                <a:solidFill>
                  <a:schemeClr val="bg1"/>
                </a:solidFill>
              </a:rPr>
              <a:t>номер телефону</a:t>
            </a:r>
            <a:r>
              <a:rPr lang="ja-JP" altLang="en-US" b="1" kern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：</a:t>
            </a:r>
            <a:r>
              <a:rPr lang="en-US" altLang="ja-JP" b="1" kern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0800-919-2901</a:t>
            </a:r>
            <a:endParaRPr kumimoji="0" lang="ja-JP" altLang="en-US" b="0" i="0" u="none" strike="noStrike" kern="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38447" y="363700"/>
            <a:ext cx="534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uk-UA" altLang="ja-JP" dirty="0" smtClean="0"/>
              <a:t>Евакуйованим</a:t>
            </a:r>
            <a:r>
              <a:rPr lang="uk-UA" altLang="ja-JP" dirty="0"/>
              <a:t> </a:t>
            </a:r>
            <a:r>
              <a:rPr lang="uk-UA" altLang="ja-JP" dirty="0" smtClean="0"/>
              <a:t>з України, які шукають роботу в Японії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3" y="105785"/>
            <a:ext cx="493491" cy="330463"/>
          </a:xfrm>
          <a:prstGeom prst="rect">
            <a:avLst/>
          </a:prstGeom>
        </p:spPr>
      </p:pic>
      <p:sp>
        <p:nvSpPr>
          <p:cNvPr id="47" name="Text Box 28"/>
          <p:cNvSpPr txBox="1">
            <a:spLocks noChangeArrowheads="1"/>
          </p:cNvSpPr>
          <p:nvPr/>
        </p:nvSpPr>
        <p:spPr bwMode="auto">
          <a:xfrm rot="10800000" flipV="1">
            <a:off x="4149081" y="9273480"/>
            <a:ext cx="2513046" cy="35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167" tIns="50084" rIns="100167" bIns="50084">
            <a:spAutoFit/>
          </a:bodyPr>
          <a:lstStyle/>
          <a:p>
            <a:pPr lvl="0" algn="ctr" defTabSz="100120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altLang="ja-JP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Джерело зображення Державного прапора</a:t>
            </a:r>
            <a:r>
              <a:rPr lang="en-US" altLang="ja-JP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ja-JP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України</a:t>
            </a:r>
            <a:r>
              <a:rPr lang="en-US" altLang="ja-JP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algn="ctr" defTabSz="1001201" fontAlgn="base">
              <a:lnSpc>
                <a:spcPts val="4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uk-UA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Вебсайт </a:t>
            </a:r>
            <a:r>
              <a:rPr lang="uk-UA" altLang="ja-JP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Міністерства </a:t>
            </a:r>
            <a:r>
              <a:rPr lang="uk-UA" altLang="ja-JP" sz="800" dirty="0">
                <a:latin typeface="Calibri" panose="020F0502020204030204" pitchFamily="34" charset="0"/>
                <a:cs typeface="Calibri" panose="020F0502020204030204" pitchFamily="34" charset="0"/>
              </a:rPr>
              <a:t>закордонних справ </a:t>
            </a:r>
            <a:r>
              <a:rPr lang="uk-UA" altLang="ja-JP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Японії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188640" y="9345488"/>
            <a:ext cx="5430353" cy="2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167" tIns="50084" rIns="100167" bIns="50084">
            <a:spAutoFit/>
          </a:bodyPr>
          <a:lstStyle/>
          <a:p>
            <a:pPr defTabSz="100120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uk-UA" altLang="ja-JP" sz="1200" dirty="0" smtClean="0"/>
              <a:t>Міністерство </a:t>
            </a:r>
            <a:r>
              <a:rPr lang="uk-UA" altLang="ja-JP" sz="1200" dirty="0"/>
              <a:t>охорони здоров'я, праці та </a:t>
            </a:r>
            <a:r>
              <a:rPr lang="uk-UA" altLang="ja-JP" sz="1200" dirty="0" smtClean="0"/>
              <a:t>добробуту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434882" y="7257256"/>
            <a:ext cx="6028599" cy="750763"/>
          </a:xfrm>
          <a:prstGeom prst="rect">
            <a:avLst/>
          </a:prstGeom>
          <a:solidFill>
            <a:srgbClr val="005A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uk-UA" altLang="ja-JP" dirty="0"/>
              <a:t>Консультація по </a:t>
            </a:r>
            <a:r>
              <a:rPr lang="uk-UA" altLang="ja-JP" dirty="0" smtClean="0"/>
              <a:t>електронній </a:t>
            </a:r>
            <a:r>
              <a:rPr lang="uk-UA" altLang="ja-JP" dirty="0"/>
              <a:t>пошті</a:t>
            </a:r>
            <a:endParaRPr lang="ja-JP" altLang="ja-JP" dirty="0"/>
          </a:p>
        </p:txBody>
      </p:sp>
      <p:sp>
        <p:nvSpPr>
          <p:cNvPr id="51" name="テキスト ボックス 74"/>
          <p:cNvSpPr txBox="1"/>
          <p:nvPr/>
        </p:nvSpPr>
        <p:spPr>
          <a:xfrm>
            <a:off x="3000227" y="7526069"/>
            <a:ext cx="4489747" cy="446772"/>
          </a:xfrm>
          <a:prstGeom prst="roundRect">
            <a:avLst>
              <a:gd name="adj" fmla="val 12149"/>
            </a:avLst>
          </a:prstGeom>
          <a:noFill/>
          <a:ln w="38100" cap="rnd" cmpd="sng" algn="ctr">
            <a:noFill/>
            <a:prstDash val="solid"/>
          </a:ln>
          <a:effectLst/>
        </p:spPr>
        <p:txBody>
          <a:bodyPr rot="0" spcFirstLastPara="0" vert="horz" wrap="square" lIns="252000" tIns="0" rIns="14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DaunPenh"/>
              </a:rPr>
              <a:t>tokushima_ukr@mhlw.go.jp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DaunPenh"/>
            </a:endParaRPr>
          </a:p>
        </p:txBody>
      </p:sp>
    </p:spTree>
    <p:extLst>
      <p:ext uri="{BB962C8B-B14F-4D97-AF65-F5344CB8AC3E}">
        <p14:creationId xmlns:p14="http://schemas.microsoft.com/office/powerpoint/2010/main" val="2727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955041"/>
              </p:ext>
            </p:extLst>
          </p:nvPr>
        </p:nvGraphicFramePr>
        <p:xfrm>
          <a:off x="281135" y="1551846"/>
          <a:ext cx="6388225" cy="803867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63269">
                  <a:extLst>
                    <a:ext uri="{9D8B030D-6E8A-4147-A177-3AD203B41FA5}">
                      <a16:colId xmlns:a16="http://schemas.microsoft.com/office/drawing/2014/main" val="2128081401"/>
                    </a:ext>
                  </a:extLst>
                </a:gridCol>
                <a:gridCol w="2884796">
                  <a:extLst>
                    <a:ext uri="{9D8B030D-6E8A-4147-A177-3AD203B41FA5}">
                      <a16:colId xmlns:a16="http://schemas.microsoft.com/office/drawing/2014/main" val="416186504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705499784"/>
                    </a:ext>
                  </a:extLst>
                </a:gridCol>
              </a:tblGrid>
              <a:tr h="785056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j-ea"/>
                          <a:cs typeface="+mn-cs"/>
                        </a:rPr>
                        <a:t>Hello Work</a:t>
                      </a:r>
                      <a:endParaRPr kumimoji="1" lang="ja-JP" altLang="ja-JP" sz="18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j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z-Cyrl-AZ" altLang="ja-JP" sz="1800" b="0" dirty="0" smtClean="0">
                          <a:latin typeface="+mj-lt"/>
                          <a:ea typeface="+mj-ea"/>
                        </a:rPr>
                        <a:t>Адреса</a:t>
                      </a:r>
                      <a:endParaRPr lang="ja-JP" altLang="ja-JP" sz="1800" b="0" dirty="0" smtClean="0">
                        <a:latin typeface="+mj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номер</a:t>
                      </a:r>
                      <a:r>
                        <a:rPr kumimoji="1" lang="en-US" altLang="ja-JP" sz="18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телефону</a:t>
                      </a:r>
                      <a:endParaRPr kumimoji="1" lang="ja-JP" altLang="ja-JP" sz="18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9429072"/>
                  </a:ext>
                </a:extLst>
              </a:tr>
              <a:tr h="896772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Tokushima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smtClean="0">
                          <a:latin typeface="+mj-lt"/>
                        </a:rPr>
                        <a:t>1-5Dekijimahon-cho 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Tokushima-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+mj-lt"/>
                          <a:ea typeface="ＭＳ Ｐゴシック" panose="020B0600070205080204" pitchFamily="50" charset="-128"/>
                        </a:rPr>
                        <a:t>088(622)6308</a:t>
                      </a:r>
                      <a:endParaRPr kumimoji="1" lang="ja-JP" altLang="en-US" sz="1400" b="0" dirty="0">
                        <a:latin typeface="+mj-lt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84249"/>
                  </a:ext>
                </a:extLst>
              </a:tr>
              <a:tr h="936491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3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3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Komatsushima</a:t>
                      </a:r>
                      <a:endParaRPr kumimoji="1" lang="ja-JP" altLang="ja-JP" sz="13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1-11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Sotobiraki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Komatsushima-cho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Komatsushima-shi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Komatsushima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minato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goudouchousha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1F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0885(32)3344</a:t>
                      </a: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0885(32)3345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698515"/>
                  </a:ext>
                </a:extLst>
              </a:tr>
              <a:tr h="936491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Miyoshi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2429-10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Machi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Ikeda-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cho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</a:p>
                    <a:p>
                      <a:pPr algn="l"/>
                      <a:r>
                        <a:rPr kumimoji="1" lang="en-US" altLang="ja-JP" sz="1400" b="0" baseline="0" dirty="0" smtClean="0">
                          <a:latin typeface="+mj-lt"/>
                        </a:rPr>
                        <a:t>Miyoshi-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0883(72)1221</a:t>
                      </a: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0883(72)1222</a:t>
                      </a:r>
                      <a:endParaRPr kumimoji="1" lang="ja-JP" altLang="en-US" sz="1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0871742"/>
                  </a:ext>
                </a:extLst>
              </a:tr>
              <a:tr h="896772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Mima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5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Higashibun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Inoshiri-aza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Wakimachi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Mima-shi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0883(52)8609</a:t>
                      </a:r>
                      <a:endParaRPr kumimoji="1" lang="ja-JP" altLang="en-US" sz="1400" b="0" kern="1200" dirty="0">
                        <a:solidFill>
                          <a:schemeClr val="tx1"/>
                        </a:solidFill>
                        <a:latin typeface="+mj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6244229"/>
                  </a:ext>
                </a:extLst>
              </a:tr>
              <a:tr h="896772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Anan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120-6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Honsounouchi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Ryouke-cho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Anan-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0884(22)2016</a:t>
                      </a:r>
                      <a:endParaRPr kumimoji="1" lang="ja-JP" altLang="en-US" sz="1400" b="0" kern="1200" dirty="0">
                        <a:solidFill>
                          <a:schemeClr val="tx1"/>
                        </a:solidFill>
                        <a:latin typeface="+mj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1264755"/>
                  </a:ext>
                </a:extLst>
              </a:tr>
              <a:tr h="896772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Mugi</a:t>
                      </a:r>
                      <a:endParaRPr kumimoji="1" lang="ja-JP" altLang="ja-JP" sz="14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52-1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Honson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Nakamura-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aza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</a:p>
                    <a:p>
                      <a:pPr algn="l"/>
                      <a:r>
                        <a:rPr kumimoji="1" lang="en-US" altLang="ja-JP" sz="1400" b="0" dirty="0" err="1" smtClean="0">
                          <a:latin typeface="+mj-lt"/>
                        </a:rPr>
                        <a:t>Oaza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Mugi-cho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Kaifu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-gun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0884(72)1103</a:t>
                      </a: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0884(72)1104</a:t>
                      </a:r>
                      <a:endParaRPr kumimoji="1" lang="ja-JP" altLang="en-US" sz="1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8836440"/>
                  </a:ext>
                </a:extLst>
              </a:tr>
              <a:tr h="896772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Yoshinogawa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388-27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Kamojima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Kamojima-cho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Yoshinogawa-shi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0883(24)2166</a:t>
                      </a:r>
                    </a:p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0883(24)2167</a:t>
                      </a:r>
                      <a:endParaRPr kumimoji="1" lang="ja-JP" altLang="en-US" sz="1400" b="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137923"/>
                  </a:ext>
                </a:extLst>
              </a:tr>
              <a:tr h="896772">
                <a:tc>
                  <a:txBody>
                    <a:bodyPr/>
                    <a:lstStyle/>
                    <a:p>
                      <a:pPr marL="0" marR="0" lvl="0" indent="0" algn="ctr" defTabSz="1430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Hello Work</a:t>
                      </a:r>
                      <a:r>
                        <a:rPr kumimoji="1" lang="ja-JP" alt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Naruto</a:t>
                      </a: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+mj-lt"/>
                        </a:rPr>
                        <a:t>12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Gongen</a:t>
                      </a:r>
                      <a:r>
                        <a:rPr kumimoji="1" lang="en-US" altLang="ja-JP" sz="1400" b="0" dirty="0" smtClean="0">
                          <a:latin typeface="+mj-lt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latin typeface="+mj-lt"/>
                        </a:rPr>
                        <a:t>Minamihama-aza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</a:t>
                      </a:r>
                    </a:p>
                    <a:p>
                      <a:pPr algn="l"/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Muya-cho</a:t>
                      </a:r>
                      <a:r>
                        <a:rPr kumimoji="1" lang="en-US" altLang="ja-JP" sz="1400" b="0" baseline="0" dirty="0" smtClean="0">
                          <a:latin typeface="+mj-lt"/>
                        </a:rPr>
                        <a:t> Naruto-</a:t>
                      </a:r>
                      <a:r>
                        <a:rPr kumimoji="1" lang="en-US" altLang="ja-JP" sz="1400" b="0" baseline="0" dirty="0" err="1" smtClean="0">
                          <a:latin typeface="+mj-lt"/>
                        </a:rPr>
                        <a:t>shi</a:t>
                      </a:r>
                      <a:endParaRPr kumimoji="1" lang="ja-JP" alt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430779" rtl="0" eaLnBrk="1" latinLnBrk="0" hangingPunct="1"/>
                      <a:r>
                        <a:rPr kumimoji="1" lang="en-US" altLang="ja-JP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panose="020B0600070205080204" pitchFamily="50" charset="-128"/>
                          <a:cs typeface="+mn-cs"/>
                        </a:rPr>
                        <a:t>088(685)2270</a:t>
                      </a:r>
                      <a:endParaRPr kumimoji="1" lang="ja-JP" altLang="en-US" sz="1400" b="0" kern="1200" dirty="0">
                        <a:solidFill>
                          <a:schemeClr val="tx1"/>
                        </a:solidFill>
                        <a:latin typeface="+mj-lt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3793420"/>
                  </a:ext>
                </a:extLst>
              </a:tr>
            </a:tbl>
          </a:graphicData>
        </a:graphic>
      </p:graphicFrame>
      <p:sp>
        <p:nvSpPr>
          <p:cNvPr id="7" name="角丸四角形 6"/>
          <p:cNvSpPr>
            <a:spLocks/>
          </p:cNvSpPr>
          <p:nvPr/>
        </p:nvSpPr>
        <p:spPr>
          <a:xfrm>
            <a:off x="-73632" y="272480"/>
            <a:ext cx="6984776" cy="747293"/>
          </a:xfrm>
          <a:prstGeom prst="roundRect">
            <a:avLst>
              <a:gd name="adj" fmla="val 0"/>
            </a:avLst>
          </a:prstGeom>
          <a:solidFill>
            <a:srgbClr val="005A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Список </a:t>
            </a:r>
            <a:r>
              <a:rPr lang="en-US" altLang="ja-JP" b="1" dirty="0" err="1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офісів</a:t>
            </a:r>
            <a:r>
              <a:rPr lang="en-US" altLang="ja-JP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Hello Work </a:t>
            </a:r>
            <a:r>
              <a:rPr lang="en-US" altLang="ja-JP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в </a:t>
            </a:r>
            <a:r>
              <a:rPr lang="en-US" altLang="ja-JP" b="1" dirty="0" err="1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префектурі</a:t>
            </a:r>
            <a:r>
              <a:rPr lang="en-US" altLang="ja-JP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b="1" dirty="0" err="1" smtClean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Токусіма</a:t>
            </a:r>
            <a:endParaRPr lang="ja-JP" altLang="ja-JP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01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F7FCA50E1D88964EBAB0D783F2826434" ma:contentTypeVersion="2" ma:contentTypeDescription="" ma:contentTypeScope="" ma:versionID="0157d42e6968f45cf3873ab54442565a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F8308DF-CF92-45F1-A943-E05B364E1E46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8B97BE19-CDDD-400E-817A-CFDD13F7EC1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5DBC7EE-A0E9-4C27-8658-CA02EFD571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5C24BF-B58A-46A6-84E4-0FF2F12935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9736</TotalTime>
  <Words>1063</Words>
  <Application>Microsoft Office PowerPoint</Application>
  <PresentationFormat>A4 210 x 297 mm</PresentationFormat>
  <Paragraphs>204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DaunPenh</vt:lpstr>
      <vt:lpstr>HG丸ｺﾞｼｯｸM-PRO</vt:lpstr>
      <vt:lpstr>Meiryo UI</vt:lpstr>
      <vt:lpstr>ＭＳ Ｐゴシック</vt:lpstr>
      <vt:lpstr>メイリオ</vt:lpstr>
      <vt:lpstr>游ゴシック</vt:lpstr>
      <vt:lpstr>Arial</vt:lpstr>
      <vt:lpstr>Calibri</vt:lpstr>
      <vt:lpstr>Century Gothic</vt:lpstr>
      <vt:lpstr>13_Office 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篠原毅</cp:lastModifiedBy>
  <cp:revision>913</cp:revision>
  <cp:lastPrinted>2022-05-26T07:44:09Z</cp:lastPrinted>
  <dcterms:created xsi:type="dcterms:W3CDTF">2012-05-15T10:37:58Z</dcterms:created>
  <dcterms:modified xsi:type="dcterms:W3CDTF">2022-06-10T06:59:29Z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0x0101002DA299AC048A4B8EA9C1D19079C1A32200F7FCA50E1D88964EBAB0D783F2826434</vt:lpwstr>
  </property>
</Properties>
</file>