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handoutMasterIdLst>
    <p:handoutMasterId r:id="rId10"/>
  </p:handoutMasterIdLst>
  <p:sldIdLst>
    <p:sldId id="264" r:id="rId6"/>
    <p:sldId id="265" r:id="rId7"/>
    <p:sldId id="262" r:id="rId8"/>
    <p:sldId id="263" r:id="rId9"/>
  </p:sldIdLst>
  <p:sldSz cx="6858000" cy="9906000" type="A4"/>
  <p:notesSz cx="6807200" cy="9939338"/>
  <p:defaultTextStyle>
    <a:defPPr>
      <a:defRPr lang="ja-JP"/>
    </a:defPPr>
    <a:lvl1pPr algn="l" rtl="0" fontAlgn="base">
      <a:spcBef>
        <a:spcPct val="0"/>
      </a:spcBef>
      <a:spcAft>
        <a:spcPct val="0"/>
      </a:spcAft>
      <a:defRPr kumimoji="1" sz="1100" kern="1200">
        <a:solidFill>
          <a:schemeClr val="tx1"/>
        </a:solidFill>
        <a:latin typeface="Arial" charset="0"/>
        <a:ea typeface="ＭＳ ゴシック" pitchFamily="49" charset="-128"/>
        <a:cs typeface="+mn-cs"/>
      </a:defRPr>
    </a:lvl1pPr>
    <a:lvl2pPr marL="457200" algn="l" rtl="0" fontAlgn="base">
      <a:spcBef>
        <a:spcPct val="0"/>
      </a:spcBef>
      <a:spcAft>
        <a:spcPct val="0"/>
      </a:spcAft>
      <a:defRPr kumimoji="1" sz="1100" kern="1200">
        <a:solidFill>
          <a:schemeClr val="tx1"/>
        </a:solidFill>
        <a:latin typeface="Arial" charset="0"/>
        <a:ea typeface="ＭＳ ゴシック" pitchFamily="49" charset="-128"/>
        <a:cs typeface="+mn-cs"/>
      </a:defRPr>
    </a:lvl2pPr>
    <a:lvl3pPr marL="914400" algn="l" rtl="0" fontAlgn="base">
      <a:spcBef>
        <a:spcPct val="0"/>
      </a:spcBef>
      <a:spcAft>
        <a:spcPct val="0"/>
      </a:spcAft>
      <a:defRPr kumimoji="1" sz="1100" kern="1200">
        <a:solidFill>
          <a:schemeClr val="tx1"/>
        </a:solidFill>
        <a:latin typeface="Arial" charset="0"/>
        <a:ea typeface="ＭＳ ゴシック" pitchFamily="49" charset="-128"/>
        <a:cs typeface="+mn-cs"/>
      </a:defRPr>
    </a:lvl3pPr>
    <a:lvl4pPr marL="1371600" algn="l" rtl="0" fontAlgn="base">
      <a:spcBef>
        <a:spcPct val="0"/>
      </a:spcBef>
      <a:spcAft>
        <a:spcPct val="0"/>
      </a:spcAft>
      <a:defRPr kumimoji="1" sz="1100" kern="1200">
        <a:solidFill>
          <a:schemeClr val="tx1"/>
        </a:solidFill>
        <a:latin typeface="Arial" charset="0"/>
        <a:ea typeface="ＭＳ ゴシック" pitchFamily="49" charset="-128"/>
        <a:cs typeface="+mn-cs"/>
      </a:defRPr>
    </a:lvl4pPr>
    <a:lvl5pPr marL="1828800" algn="l" rtl="0" fontAlgn="base">
      <a:spcBef>
        <a:spcPct val="0"/>
      </a:spcBef>
      <a:spcAft>
        <a:spcPct val="0"/>
      </a:spcAft>
      <a:defRPr kumimoji="1" sz="1100" kern="1200">
        <a:solidFill>
          <a:schemeClr val="tx1"/>
        </a:solidFill>
        <a:latin typeface="Arial" charset="0"/>
        <a:ea typeface="ＭＳ ゴシック" pitchFamily="49" charset="-128"/>
        <a:cs typeface="+mn-cs"/>
      </a:defRPr>
    </a:lvl5pPr>
    <a:lvl6pPr marL="2286000" algn="l" defTabSz="914400" rtl="0" eaLnBrk="1" latinLnBrk="0" hangingPunct="1">
      <a:defRPr kumimoji="1" sz="1100" kern="1200">
        <a:solidFill>
          <a:schemeClr val="tx1"/>
        </a:solidFill>
        <a:latin typeface="Arial" charset="0"/>
        <a:ea typeface="ＭＳ ゴシック" pitchFamily="49" charset="-128"/>
        <a:cs typeface="+mn-cs"/>
      </a:defRPr>
    </a:lvl6pPr>
    <a:lvl7pPr marL="2743200" algn="l" defTabSz="914400" rtl="0" eaLnBrk="1" latinLnBrk="0" hangingPunct="1">
      <a:defRPr kumimoji="1" sz="1100" kern="1200">
        <a:solidFill>
          <a:schemeClr val="tx1"/>
        </a:solidFill>
        <a:latin typeface="Arial" charset="0"/>
        <a:ea typeface="ＭＳ ゴシック" pitchFamily="49" charset="-128"/>
        <a:cs typeface="+mn-cs"/>
      </a:defRPr>
    </a:lvl7pPr>
    <a:lvl8pPr marL="3200400" algn="l" defTabSz="914400" rtl="0" eaLnBrk="1" latinLnBrk="0" hangingPunct="1">
      <a:defRPr kumimoji="1" sz="1100" kern="1200">
        <a:solidFill>
          <a:schemeClr val="tx1"/>
        </a:solidFill>
        <a:latin typeface="Arial" charset="0"/>
        <a:ea typeface="ＭＳ ゴシック" pitchFamily="49" charset="-128"/>
        <a:cs typeface="+mn-cs"/>
      </a:defRPr>
    </a:lvl8pPr>
    <a:lvl9pPr marL="3657600" algn="l" defTabSz="914400" rtl="0" eaLnBrk="1" latinLnBrk="0" hangingPunct="1">
      <a:defRPr kumimoji="1" sz="1100" kern="1200">
        <a:solidFill>
          <a:schemeClr val="tx1"/>
        </a:solidFill>
        <a:latin typeface="Arial" charset="0"/>
        <a:ea typeface="ＭＳ ゴシック" pitchFamily="49" charset="-128"/>
        <a:cs typeface="+mn-cs"/>
      </a:defRPr>
    </a:lvl9pPr>
  </p:defaultTextStyle>
  <p:extLst>
    <p:ext uri="{EFAFB233-063F-42B5-8137-9DF3F51BA10A}">
      <p15:sldGuideLst xmlns:p15="http://schemas.microsoft.com/office/powerpoint/2012/main">
        <p15:guide id="1" orient="horz" pos="3122">
          <p15:clr>
            <a:srgbClr val="A4A3A4"/>
          </p15:clr>
        </p15:guide>
        <p15:guide id="2" pos="216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兒島 茉由子(kojima-mayuko)" initials="兒島" lastIdx="1" clrIdx="0">
    <p:extLst>
      <p:ext uri="{19B8F6BF-5375-455C-9EA6-DF929625EA0E}">
        <p15:presenceInfo xmlns:p15="http://schemas.microsoft.com/office/powerpoint/2012/main" userId="S-1-5-21-4175116151-3849908774-3845857867-354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FF"/>
    <a:srgbClr val="33CC33"/>
    <a:srgbClr val="6699FF"/>
    <a:srgbClr val="CCFFCC"/>
    <a:srgbClr val="FF6600"/>
    <a:srgbClr val="FF9933"/>
    <a:srgbClr val="FFCC0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38" autoAdjust="0"/>
    <p:restoredTop sz="94638" autoAdjust="0"/>
  </p:normalViewPr>
  <p:slideViewPr>
    <p:cSldViewPr>
      <p:cViewPr varScale="1">
        <p:scale>
          <a:sx n="80" d="100"/>
          <a:sy n="80" d="100"/>
        </p:scale>
        <p:origin x="3804" y="114"/>
      </p:cViewPr>
      <p:guideLst>
        <p:guide orient="horz" pos="3122"/>
        <p:guide pos="21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62964" tIns="31483" rIns="62964" bIns="31483" numCol="1" anchor="t" anchorCtr="0" compatLnSpc="1">
            <a:prstTxWarp prst="textNoShape">
              <a:avLst/>
            </a:prstTxWarp>
          </a:bodyPr>
          <a:lstStyle>
            <a:lvl1pPr defTabSz="630179">
              <a:defRPr sz="8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55350" y="0"/>
            <a:ext cx="2950263" cy="496888"/>
          </a:xfrm>
          <a:prstGeom prst="rect">
            <a:avLst/>
          </a:prstGeom>
          <a:noFill/>
          <a:ln w="9525">
            <a:noFill/>
            <a:miter lim="800000"/>
            <a:headEnd/>
            <a:tailEnd/>
          </a:ln>
          <a:effectLst/>
        </p:spPr>
        <p:txBody>
          <a:bodyPr vert="horz" wrap="square" lIns="62964" tIns="31483" rIns="62964" bIns="31483" numCol="1" anchor="t" anchorCtr="0" compatLnSpc="1">
            <a:prstTxWarp prst="textNoShape">
              <a:avLst/>
            </a:prstTxWarp>
          </a:bodyPr>
          <a:lstStyle>
            <a:lvl1pPr algn="r" defTabSz="630179">
              <a:defRPr sz="8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40865"/>
            <a:ext cx="2950263" cy="496887"/>
          </a:xfrm>
          <a:prstGeom prst="rect">
            <a:avLst/>
          </a:prstGeom>
          <a:noFill/>
          <a:ln w="9525">
            <a:noFill/>
            <a:miter lim="800000"/>
            <a:headEnd/>
            <a:tailEnd/>
          </a:ln>
          <a:effectLst/>
        </p:spPr>
        <p:txBody>
          <a:bodyPr vert="horz" wrap="square" lIns="62964" tIns="31483" rIns="62964" bIns="31483" numCol="1" anchor="b" anchorCtr="0" compatLnSpc="1">
            <a:prstTxWarp prst="textNoShape">
              <a:avLst/>
            </a:prstTxWarp>
          </a:bodyPr>
          <a:lstStyle>
            <a:lvl1pPr defTabSz="630179">
              <a:defRPr sz="8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55350" y="9440865"/>
            <a:ext cx="2950263" cy="496887"/>
          </a:xfrm>
          <a:prstGeom prst="rect">
            <a:avLst/>
          </a:prstGeom>
          <a:noFill/>
          <a:ln w="9525">
            <a:noFill/>
            <a:miter lim="800000"/>
            <a:headEnd/>
            <a:tailEnd/>
          </a:ln>
          <a:effectLst/>
        </p:spPr>
        <p:txBody>
          <a:bodyPr vert="horz" wrap="square" lIns="62964" tIns="31483" rIns="62964" bIns="31483" numCol="1" anchor="b" anchorCtr="0" compatLnSpc="1">
            <a:prstTxWarp prst="textNoShape">
              <a:avLst/>
            </a:prstTxWarp>
          </a:bodyPr>
          <a:lstStyle>
            <a:lvl1pPr algn="r" defTabSz="630179">
              <a:defRPr sz="800">
                <a:ea typeface="ＭＳ Ｐゴシック" pitchFamily="50" charset="-128"/>
              </a:defRPr>
            </a:lvl1pPr>
          </a:lstStyle>
          <a:p>
            <a:pPr>
              <a:defRPr/>
            </a:pPr>
            <a:fld id="{56C421F8-5CA4-4E4E-A53D-9693F24303EC}" type="slidenum">
              <a:rPr lang="en-US" altLang="ja-JP"/>
              <a:pPr>
                <a:defRPr/>
              </a:pPr>
              <a:t>‹#›</a:t>
            </a:fld>
            <a:endParaRPr lang="en-US" altLang="ja-JP"/>
          </a:p>
        </p:txBody>
      </p:sp>
    </p:spTree>
    <p:extLst>
      <p:ext uri="{BB962C8B-B14F-4D97-AF65-F5344CB8AC3E}">
        <p14:creationId xmlns:p14="http://schemas.microsoft.com/office/powerpoint/2010/main" val="14511441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CCD897-DE80-4128-8020-4D876B6CE64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67FDE5-6040-4108-8D3A-D4CF1BC30DBD}"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3638" y="396875"/>
            <a:ext cx="1543050" cy="84518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1313" y="396875"/>
            <a:ext cx="4479925" cy="84518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416CE1-194B-4F72-AD98-6760E51F345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CCD897-DE80-4128-8020-4D876B6CE6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30346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529431-751D-4946-A0BE-314CEA2892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96178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72596E-F0CF-474E-A3DB-DB0CFB92B24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94019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1313" y="2311400"/>
            <a:ext cx="3011487"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311400"/>
            <a:ext cx="3011488"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5E74499-B290-4B72-A0CF-18C7430E1C1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1964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8E6397C-BA88-4EF1-8EA8-C8B12276AC0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73870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3B779F5-5106-4632-B143-083FC615969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86998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80A44E-6A7F-48DB-ADA7-EA2859ED6A8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57803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42CB29-4418-438D-8F71-7BA44C6BF40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5415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529431-751D-4946-A0BE-314CEA2892EB}"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2F4D12-B146-48E6-92F7-50688AB3DC8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60191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67FDE5-6040-4108-8D3A-D4CF1BC30DB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6211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3638" y="396875"/>
            <a:ext cx="1543050" cy="84518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1313" y="396875"/>
            <a:ext cx="4479925" cy="84518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416CE1-194B-4F72-AD98-6760E51F345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37914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672596E-F0CF-474E-A3DB-DB0CFB92B246}"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1313" y="2311400"/>
            <a:ext cx="3011487"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311400"/>
            <a:ext cx="3011488"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E74499-B290-4B72-A0CF-18C7430E1C15}"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8E6397C-BA88-4EF1-8EA8-C8B12276AC0A}"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3B779F5-5106-4632-B143-083FC615969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D80A44E-6A7F-48DB-ADA7-EA2859ED6A8B}"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E42CB29-4418-438D-8F71-7BA44C6BF40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42F4D12-B146-48E6-92F7-50688AB3DC8A}"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1313" y="396875"/>
            <a:ext cx="6175375" cy="1652588"/>
          </a:xfrm>
          <a:prstGeom prst="rect">
            <a:avLst/>
          </a:prstGeom>
          <a:noFill/>
          <a:ln w="9525">
            <a:noFill/>
            <a:miter lim="800000"/>
            <a:headEnd/>
            <a:tailEnd/>
          </a:ln>
        </p:spPr>
        <p:txBody>
          <a:bodyPr vert="horz" wrap="square" lIns="91425" tIns="45713" rIns="91425" bIns="45713"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1313" y="2311400"/>
            <a:ext cx="6175375" cy="6537325"/>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1313" y="9020175"/>
            <a:ext cx="1601787" cy="6873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defRPr sz="140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ctr">
              <a:defRPr sz="1400">
                <a:ea typeface="+mn-ea"/>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1788" cy="6873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r">
              <a:defRPr sz="1400">
                <a:ea typeface="+mn-ea"/>
              </a:defRPr>
            </a:lvl1pPr>
          </a:lstStyle>
          <a:p>
            <a:pPr>
              <a:defRPr/>
            </a:pPr>
            <a:fld id="{7DC59AAD-4330-4B34-A30B-55917AD8A3E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1313" y="396875"/>
            <a:ext cx="6175375" cy="1652588"/>
          </a:xfrm>
          <a:prstGeom prst="rect">
            <a:avLst/>
          </a:prstGeom>
          <a:noFill/>
          <a:ln w="9525">
            <a:noFill/>
            <a:miter lim="800000"/>
            <a:headEnd/>
            <a:tailEnd/>
          </a:ln>
        </p:spPr>
        <p:txBody>
          <a:bodyPr vert="horz" wrap="square" lIns="91425" tIns="45713" rIns="91425" bIns="45713"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1313" y="2311400"/>
            <a:ext cx="6175375" cy="6537325"/>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1313" y="9020175"/>
            <a:ext cx="1601787" cy="6873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defRPr sz="1400">
                <a:ea typeface="+mn-ea"/>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ctr">
              <a:defRPr sz="1400">
                <a:ea typeface="+mn-ea"/>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4914900" y="9020175"/>
            <a:ext cx="1601788" cy="6873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r">
              <a:defRPr sz="1400">
                <a:ea typeface="+mn-ea"/>
              </a:defRPr>
            </a:lvl1pPr>
          </a:lstStyle>
          <a:p>
            <a:pPr>
              <a:defRPr/>
            </a:pPr>
            <a:fld id="{7DC59AAD-4330-4B34-A30B-55917AD8A3E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19812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mhlw.go.jp/stf/seisakunitsuite/bunya/koyou_roudou/koyou/kyufukin/tokutei_konnan.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F6FF"/>
        </a:solidFill>
        <a:effectLst/>
      </p:bgPr>
    </p:bg>
    <p:spTree>
      <p:nvGrpSpPr>
        <p:cNvPr id="1" name=""/>
        <p:cNvGrpSpPr/>
        <p:nvPr/>
      </p:nvGrpSpPr>
      <p:grpSpPr>
        <a:xfrm>
          <a:off x="0" y="0"/>
          <a:ext cx="0" cy="0"/>
          <a:chOff x="0" y="0"/>
          <a:chExt cx="0" cy="0"/>
        </a:xfrm>
      </p:grpSpPr>
      <p:sp>
        <p:nvSpPr>
          <p:cNvPr id="2" name="Text Box 11"/>
          <p:cNvSpPr txBox="1">
            <a:spLocks noChangeArrowheads="1"/>
          </p:cNvSpPr>
          <p:nvPr/>
        </p:nvSpPr>
        <p:spPr bwMode="auto">
          <a:xfrm>
            <a:off x="153386" y="366814"/>
            <a:ext cx="6335712" cy="228600"/>
          </a:xfrm>
          <a:prstGeom prst="rect">
            <a:avLst/>
          </a:prstGeom>
          <a:noFill/>
          <a:ln w="6350" algn="ctr">
            <a:noFill/>
            <a:miter lim="800000"/>
            <a:headEnd/>
            <a:tailEnd/>
          </a:ln>
        </p:spPr>
        <p:txBody>
          <a:bodyPr lIns="91425" tIns="45713" rIns="91425" bIns="45713">
            <a:spAutoFit/>
          </a:bodyPr>
          <a:lstStyle/>
          <a:p>
            <a:r>
              <a:rPr lang="en-US" altLang="ja-JP" sz="900" dirty="0" smtClean="0">
                <a:solidFill>
                  <a:srgbClr val="000000"/>
                </a:solidFill>
                <a:ea typeface="ＭＳ Ｐゴシック" charset="-128"/>
              </a:rPr>
              <a:t>【</a:t>
            </a:r>
            <a:r>
              <a:rPr lang="ja-JP" altLang="en-US" sz="900" dirty="0" smtClean="0">
                <a:solidFill>
                  <a:srgbClr val="000000"/>
                </a:solidFill>
                <a:ea typeface="ＭＳ Ｐゴシック" charset="-128"/>
              </a:rPr>
              <a:t>令和４</a:t>
            </a:r>
            <a:r>
              <a:rPr lang="ja-JP" altLang="en-US" sz="900" dirty="0" smtClean="0">
                <a:latin typeface="ＭＳ Ｐゴシック"/>
                <a:ea typeface="ＭＳ Ｐゴシック"/>
              </a:rPr>
              <a:t>年５</a:t>
            </a:r>
            <a:r>
              <a:rPr lang="ja-JP" altLang="en-US" sz="900" dirty="0" smtClean="0">
                <a:ea typeface="ＭＳ Ｐゴシック" charset="-128"/>
              </a:rPr>
              <a:t>月現在</a:t>
            </a:r>
            <a:r>
              <a:rPr lang="en-US" altLang="ja-JP" sz="900" dirty="0" smtClean="0">
                <a:ea typeface="ＭＳ Ｐゴシック" charset="-128"/>
              </a:rPr>
              <a:t>】</a:t>
            </a:r>
            <a:r>
              <a:rPr lang="ja-JP" altLang="en-US" sz="900" dirty="0" smtClean="0">
                <a:ea typeface="ＭＳ Ｐゴシック" charset="-128"/>
              </a:rPr>
              <a:t>　</a:t>
            </a:r>
            <a:r>
              <a:rPr lang="ja-JP" altLang="en-US" sz="700" dirty="0" smtClean="0">
                <a:ea typeface="ＭＳ Ｐゴシック" charset="-128"/>
              </a:rPr>
              <a:t>支給要件などが</a:t>
            </a:r>
            <a:r>
              <a:rPr lang="ja-JP" altLang="en-US" sz="700" dirty="0">
                <a:ea typeface="ＭＳ Ｐゴシック" charset="-128"/>
              </a:rPr>
              <a:t>変更される場合があります。念のため、都道府県</a:t>
            </a:r>
            <a:r>
              <a:rPr lang="ja-JP" altLang="en-US" sz="700" dirty="0" smtClean="0">
                <a:ea typeface="ＭＳ Ｐゴシック" charset="-128"/>
              </a:rPr>
              <a:t>労働局または</a:t>
            </a:r>
            <a:r>
              <a:rPr lang="ja-JP" altLang="en-US" sz="700" dirty="0">
                <a:ea typeface="ＭＳ Ｐゴシック" charset="-128"/>
              </a:rPr>
              <a:t>ハローワークに</a:t>
            </a:r>
            <a:r>
              <a:rPr lang="ja-JP" altLang="en-US" sz="700" dirty="0" smtClean="0">
                <a:ea typeface="ＭＳ Ｐゴシック" charset="-128"/>
              </a:rPr>
              <a:t>ご確認ください</a:t>
            </a:r>
            <a:r>
              <a:rPr lang="ja-JP" altLang="en-US" sz="700" dirty="0">
                <a:solidFill>
                  <a:srgbClr val="000000"/>
                </a:solidFill>
                <a:ea typeface="ＭＳ Ｐゴシック" charset="-128"/>
              </a:rPr>
              <a:t>。</a:t>
            </a:r>
          </a:p>
        </p:txBody>
      </p:sp>
      <p:sp>
        <p:nvSpPr>
          <p:cNvPr id="2057" name="WordArt 14"/>
          <p:cNvSpPr>
            <a:spLocks noChangeArrowheads="1" noChangeShapeType="1" noTextEdit="1"/>
          </p:cNvSpPr>
          <p:nvPr/>
        </p:nvSpPr>
        <p:spPr bwMode="auto">
          <a:xfrm>
            <a:off x="449786" y="613541"/>
            <a:ext cx="6120000" cy="216000"/>
          </a:xfrm>
          <a:prstGeom prst="rect">
            <a:avLst/>
          </a:prstGeom>
        </p:spPr>
        <p:txBody>
          <a:bodyPr wrap="none" fromWordArt="1">
            <a:prstTxWarp prst="textPlain">
              <a:avLst>
                <a:gd name="adj" fmla="val 49622"/>
              </a:avLst>
            </a:prstTxWarp>
          </a:bodyPr>
          <a:lstStyle/>
          <a:p>
            <a:pPr algn="ctr"/>
            <a:r>
              <a:rPr lang="ja-JP" altLang="en-US" sz="1600" b="1" kern="10" dirty="0" smtClean="0">
                <a:ln w="9525">
                  <a:noFill/>
                  <a:round/>
                  <a:headEnd/>
                  <a:tailEnd/>
                </a:ln>
                <a:solidFill>
                  <a:srgbClr val="0033CC"/>
                </a:solidFill>
                <a:latin typeface="メイリオ" panose="020B0604030504040204" pitchFamily="50" charset="-128"/>
                <a:ea typeface="メイリオ" panose="020B0604030504040204" pitchFamily="50" charset="-128"/>
                <a:cs typeface="メイリオ" panose="020B0604030504040204" pitchFamily="50" charset="-128"/>
              </a:rPr>
              <a:t>高年齢者、障害者などの就職困難者を雇用する事業主をサポートします！！</a:t>
            </a:r>
            <a:endParaRPr lang="ja-JP" altLang="en-US" sz="1600" b="1" kern="10" dirty="0">
              <a:ln w="9525">
                <a:noFill/>
                <a:round/>
                <a:headEnd/>
                <a:tailEnd/>
              </a:ln>
              <a:solidFill>
                <a:srgbClr val="0033C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AutoShape 5"/>
          <p:cNvSpPr>
            <a:spLocks noChangeArrowheads="1"/>
          </p:cNvSpPr>
          <p:nvPr/>
        </p:nvSpPr>
        <p:spPr bwMode="auto">
          <a:xfrm>
            <a:off x="203650" y="1496616"/>
            <a:ext cx="6572296" cy="1219276"/>
          </a:xfrm>
          <a:prstGeom prst="roundRect">
            <a:avLst>
              <a:gd name="adj" fmla="val 8310"/>
            </a:avLst>
          </a:prstGeom>
          <a:noFill/>
          <a:ln w="38100" cmpd="dbl">
            <a:noFill/>
            <a:round/>
            <a:headEnd/>
            <a:tailEnd/>
          </a:ln>
          <a:effectLst/>
        </p:spPr>
        <p:txBody>
          <a:bodyPr lIns="91425" tIns="45713" rIns="91425" bIns="45713" anchor="t" anchorCtr="0"/>
          <a:lstStyle/>
          <a:p>
            <a:pPr>
              <a:spcBef>
                <a:spcPts val="600"/>
              </a:spcBef>
              <a:tabLst>
                <a:tab pos="714375" algn="l"/>
                <a:tab pos="5924550" algn="l"/>
              </a:tabLst>
            </a:pPr>
            <a:r>
              <a:rPr lang="ja-JP" altLang="en-US" sz="1400" dirty="0" smtClean="0">
                <a:solidFill>
                  <a:srgbClr val="000000"/>
                </a:solidFill>
                <a:latin typeface="HG丸ｺﾞｼｯｸM-PRO" pitchFamily="50" charset="-128"/>
                <a:ea typeface="HG丸ｺﾞｼｯｸM-PRO" pitchFamily="50" charset="-128"/>
              </a:rPr>
              <a:t>高年齢者、障害者、母子家庭の母などの就職困難者</a:t>
            </a:r>
            <a:r>
              <a:rPr lang="en-US" altLang="ja-JP" sz="1000" baseline="68000" dirty="0" smtClean="0">
                <a:solidFill>
                  <a:srgbClr val="000000"/>
                </a:solidFill>
                <a:latin typeface="HG丸ｺﾞｼｯｸM-PRO" pitchFamily="50" charset="-128"/>
                <a:ea typeface="HG丸ｺﾞｼｯｸM-PRO" pitchFamily="50" charset="-128"/>
              </a:rPr>
              <a:t>※1</a:t>
            </a:r>
            <a:r>
              <a:rPr lang="ja-JP" altLang="en-US" sz="1400" dirty="0" smtClean="0">
                <a:solidFill>
                  <a:srgbClr val="000000"/>
                </a:solidFill>
                <a:latin typeface="HG丸ｺﾞｼｯｸM-PRO" pitchFamily="50" charset="-128"/>
                <a:ea typeface="HG丸ｺﾞｼｯｸM-PRO" pitchFamily="50" charset="-128"/>
              </a:rPr>
              <a:t>を、ハローワーク等</a:t>
            </a:r>
            <a:r>
              <a:rPr lang="en-US" altLang="ja-JP" sz="1000" baseline="68000" dirty="0" smtClean="0">
                <a:solidFill>
                  <a:srgbClr val="000000"/>
                </a:solidFill>
                <a:latin typeface="HG丸ｺﾞｼｯｸM-PRO" pitchFamily="50" charset="-128"/>
                <a:ea typeface="HG丸ｺﾞｼｯｸM-PRO" pitchFamily="50" charset="-128"/>
              </a:rPr>
              <a:t>※</a:t>
            </a:r>
            <a:r>
              <a:rPr lang="en-US" altLang="ja-JP" sz="1000" baseline="68000" dirty="0">
                <a:solidFill>
                  <a:srgbClr val="000000"/>
                </a:solidFill>
                <a:latin typeface="HG丸ｺﾞｼｯｸM-PRO" pitchFamily="50" charset="-128"/>
                <a:ea typeface="HG丸ｺﾞｼｯｸM-PRO" pitchFamily="50" charset="-128"/>
              </a:rPr>
              <a:t>2</a:t>
            </a:r>
            <a:r>
              <a:rPr lang="ja-JP" altLang="en-US" sz="1400" dirty="0" smtClean="0">
                <a:solidFill>
                  <a:srgbClr val="000000"/>
                </a:solidFill>
                <a:latin typeface="HG丸ｺﾞｼｯｸM-PRO" pitchFamily="50" charset="-128"/>
                <a:ea typeface="HG丸ｺﾞｼｯｸM-PRO" pitchFamily="50" charset="-128"/>
              </a:rPr>
              <a:t>の紹介により、継続して雇用する労働者（雇用保険の一般被保険者）として雇い入れる事業主に対して、助成金を支給します。</a:t>
            </a:r>
            <a:endParaRPr lang="en-US" altLang="ja-JP" sz="1400" dirty="0">
              <a:solidFill>
                <a:srgbClr val="000000"/>
              </a:solidFill>
              <a:latin typeface="HG丸ｺﾞｼｯｸM-PRO" pitchFamily="50" charset="-128"/>
              <a:ea typeface="HG丸ｺﾞｼｯｸM-PRO" pitchFamily="50" charset="-128"/>
            </a:endParaRPr>
          </a:p>
          <a:p>
            <a:pPr>
              <a:lnSpc>
                <a:spcPts val="300"/>
              </a:lnSpc>
              <a:spcBef>
                <a:spcPts val="0"/>
              </a:spcBef>
              <a:tabLst>
                <a:tab pos="714375" algn="l"/>
                <a:tab pos="5924550" algn="l"/>
              </a:tabLst>
            </a:pPr>
            <a:endParaRPr lang="en-US" altLang="ja-JP" sz="500" dirty="0" smtClean="0">
              <a:solidFill>
                <a:srgbClr val="000000"/>
              </a:solidFill>
              <a:latin typeface="ＭＳ Ｐゴシック" pitchFamily="50" charset="-128"/>
              <a:ea typeface="ＭＳ Ｐゴシック" pitchFamily="50" charset="-128"/>
            </a:endParaRPr>
          </a:p>
          <a:p>
            <a:pPr>
              <a:spcBef>
                <a:spcPts val="0"/>
              </a:spcBef>
              <a:tabLst>
                <a:tab pos="714375" algn="l"/>
                <a:tab pos="5924550" algn="l"/>
              </a:tabLst>
            </a:pPr>
            <a:r>
              <a:rPr lang="en-US" altLang="ja-JP" sz="1000" dirty="0">
                <a:solidFill>
                  <a:srgbClr val="000000"/>
                </a:solidFill>
                <a:latin typeface="ＭＳ Ｐゴシック" pitchFamily="50" charset="-128"/>
                <a:ea typeface="ＭＳ Ｐゴシック" pitchFamily="50" charset="-128"/>
              </a:rPr>
              <a:t>※1 </a:t>
            </a:r>
            <a:r>
              <a:rPr lang="ja-JP" altLang="en-US" sz="1000" dirty="0">
                <a:solidFill>
                  <a:srgbClr val="000000"/>
                </a:solidFill>
                <a:latin typeface="ＭＳ Ｐゴシック" pitchFamily="50" charset="-128"/>
                <a:ea typeface="ＭＳ Ｐゴシック" pitchFamily="50" charset="-128"/>
              </a:rPr>
              <a:t>令和４年５月から、ウクライナ避難民が対象労働者に追加されました。</a:t>
            </a:r>
            <a:endParaRPr lang="en-US" altLang="ja-JP" sz="1000" dirty="0">
              <a:solidFill>
                <a:srgbClr val="000000"/>
              </a:solidFill>
              <a:latin typeface="ＭＳ Ｐゴシック" pitchFamily="50" charset="-128"/>
              <a:ea typeface="ＭＳ Ｐゴシック" pitchFamily="50" charset="-128"/>
            </a:endParaRPr>
          </a:p>
          <a:p>
            <a:pPr>
              <a:spcBef>
                <a:spcPts val="0"/>
              </a:spcBef>
              <a:tabLst>
                <a:tab pos="714375" algn="l"/>
                <a:tab pos="5924550" algn="l"/>
              </a:tabLst>
            </a:pPr>
            <a:r>
              <a:rPr lang="en-US" altLang="ja-JP" sz="1000" dirty="0">
                <a:solidFill>
                  <a:srgbClr val="000000"/>
                </a:solidFill>
                <a:latin typeface="ＭＳ Ｐゴシック" pitchFamily="50" charset="-128"/>
                <a:ea typeface="ＭＳ Ｐゴシック" pitchFamily="50" charset="-128"/>
              </a:rPr>
              <a:t>※2 </a:t>
            </a:r>
            <a:r>
              <a:rPr lang="ja-JP" altLang="en-US" sz="1000" dirty="0">
                <a:solidFill>
                  <a:srgbClr val="000000"/>
                </a:solidFill>
                <a:latin typeface="ＭＳ Ｐゴシック" pitchFamily="50" charset="-128"/>
                <a:ea typeface="ＭＳ Ｐゴシック" pitchFamily="50" charset="-128"/>
              </a:rPr>
              <a:t>ハローワーク、地方運輸局、雇用関係給付金の取扱に係る同意書を労働局に提出している特定地方公共団体、</a:t>
            </a:r>
            <a:endParaRPr lang="en-US" altLang="ja-JP" sz="1000" dirty="0">
              <a:solidFill>
                <a:srgbClr val="000000"/>
              </a:solidFill>
              <a:latin typeface="ＭＳ Ｐゴシック" pitchFamily="50" charset="-128"/>
              <a:ea typeface="ＭＳ Ｐゴシック" pitchFamily="50" charset="-128"/>
            </a:endParaRPr>
          </a:p>
          <a:p>
            <a:pPr>
              <a:spcBef>
                <a:spcPts val="0"/>
              </a:spcBef>
              <a:tabLst>
                <a:tab pos="714375" algn="l"/>
                <a:tab pos="5924550" algn="l"/>
              </a:tabLst>
            </a:pPr>
            <a:r>
              <a:rPr lang="ja-JP" altLang="en-US" sz="1000" dirty="0">
                <a:solidFill>
                  <a:srgbClr val="000000"/>
                </a:solidFill>
                <a:latin typeface="ＭＳ Ｐゴシック" pitchFamily="50" charset="-128"/>
                <a:ea typeface="ＭＳ Ｐゴシック" pitchFamily="50" charset="-128"/>
              </a:rPr>
              <a:t>　　　有料・無料職業紹介事業者または無料船員職業紹介事業者</a:t>
            </a:r>
            <a:endParaRPr lang="en-US" altLang="ja-JP" sz="1000" dirty="0">
              <a:solidFill>
                <a:srgbClr val="000000"/>
              </a:solidFill>
              <a:latin typeface="ＭＳ Ｐゴシック" pitchFamily="50" charset="-128"/>
              <a:ea typeface="ＭＳ Ｐゴシック" pitchFamily="50" charset="-128"/>
            </a:endParaRPr>
          </a:p>
        </p:txBody>
      </p:sp>
      <p:sp>
        <p:nvSpPr>
          <p:cNvPr id="3" name="テキスト ボックス 2"/>
          <p:cNvSpPr txBox="1"/>
          <p:nvPr/>
        </p:nvSpPr>
        <p:spPr>
          <a:xfrm>
            <a:off x="5537986" y="9455230"/>
            <a:ext cx="1085554" cy="253916"/>
          </a:xfrm>
          <a:prstGeom prst="rect">
            <a:avLst/>
          </a:prstGeom>
          <a:noFill/>
        </p:spPr>
        <p:txBody>
          <a:bodyPr wrap="none" rtlCol="0">
            <a:spAutoFit/>
          </a:bodyPr>
          <a:lstStyle/>
          <a:p>
            <a:r>
              <a:rPr lang="en-US" altLang="ja-JP" sz="1050" b="1" dirty="0" smtClean="0"/>
              <a:t>LL040530</a:t>
            </a:r>
            <a:r>
              <a:rPr lang="ja-JP" altLang="en-US" sz="1050" b="1" dirty="0" smtClean="0"/>
              <a:t>企</a:t>
            </a:r>
            <a:r>
              <a:rPr lang="en-US" altLang="ja-JP" sz="1050" b="1" dirty="0" smtClean="0"/>
              <a:t>01</a:t>
            </a:r>
            <a:endParaRPr lang="ja-JP" altLang="en-US" sz="1050" b="1" dirty="0"/>
          </a:p>
        </p:txBody>
      </p:sp>
      <p:sp>
        <p:nvSpPr>
          <p:cNvPr id="15" name="AutoShape 7"/>
          <p:cNvSpPr>
            <a:spLocks noChangeArrowheads="1"/>
          </p:cNvSpPr>
          <p:nvPr/>
        </p:nvSpPr>
        <p:spPr bwMode="auto">
          <a:xfrm>
            <a:off x="-231489" y="-402276"/>
            <a:ext cx="651433" cy="668315"/>
          </a:xfrm>
          <a:prstGeom prst="roundRect">
            <a:avLst>
              <a:gd name="adj" fmla="val 48676"/>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solidFill>
                <a:srgbClr val="000000"/>
              </a:solidFill>
            </a:endParaRPr>
          </a:p>
        </p:txBody>
      </p:sp>
      <p:pic>
        <p:nvPicPr>
          <p:cNvPr id="16" name="図 1"/>
          <p:cNvPicPr>
            <a:picLocks noChangeAspect="1" noChangeArrowheads="1"/>
          </p:cNvPicPr>
          <p:nvPr/>
        </p:nvPicPr>
        <p:blipFill>
          <a:blip r:embed="rId2" cstate="print"/>
          <a:srcRect/>
          <a:stretch>
            <a:fillRect/>
          </a:stretch>
        </p:blipFill>
        <p:spPr bwMode="auto">
          <a:xfrm>
            <a:off x="419944" y="-280825"/>
            <a:ext cx="576064" cy="564991"/>
          </a:xfrm>
          <a:prstGeom prst="rect">
            <a:avLst/>
          </a:prstGeom>
          <a:noFill/>
          <a:ln w="9525">
            <a:noFill/>
            <a:miter lim="800000"/>
            <a:headEnd/>
            <a:tailEnd/>
          </a:ln>
        </p:spPr>
      </p:pic>
      <p:sp>
        <p:nvSpPr>
          <p:cNvPr id="23" name="AutoShape 9"/>
          <p:cNvSpPr>
            <a:spLocks noChangeArrowheads="1"/>
          </p:cNvSpPr>
          <p:nvPr/>
        </p:nvSpPr>
        <p:spPr bwMode="auto">
          <a:xfrm>
            <a:off x="985144" y="-444175"/>
            <a:ext cx="6951808" cy="66831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solidFill>
                <a:srgbClr val="000000"/>
              </a:solidFill>
            </a:endParaRPr>
          </a:p>
        </p:txBody>
      </p:sp>
      <p:sp>
        <p:nvSpPr>
          <p:cNvPr id="24" name="AutoShape 12"/>
          <p:cNvSpPr>
            <a:spLocks noChangeArrowheads="1"/>
          </p:cNvSpPr>
          <p:nvPr/>
        </p:nvSpPr>
        <p:spPr bwMode="auto">
          <a:xfrm>
            <a:off x="-943828" y="9709146"/>
            <a:ext cx="6911976" cy="565770"/>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solidFill>
                <a:srgbClr val="000000"/>
              </a:solidFill>
            </a:endParaRPr>
          </a:p>
        </p:txBody>
      </p:sp>
      <p:pic>
        <p:nvPicPr>
          <p:cNvPr id="25" name="図 1"/>
          <p:cNvPicPr>
            <a:picLocks noChangeAspect="1" noChangeArrowheads="1"/>
          </p:cNvPicPr>
          <p:nvPr/>
        </p:nvPicPr>
        <p:blipFill>
          <a:blip r:embed="rId2" cstate="print"/>
          <a:srcRect/>
          <a:stretch>
            <a:fillRect/>
          </a:stretch>
        </p:blipFill>
        <p:spPr bwMode="auto">
          <a:xfrm rot="10800000">
            <a:off x="5927942" y="9709146"/>
            <a:ext cx="576064" cy="645691"/>
          </a:xfrm>
          <a:prstGeom prst="rect">
            <a:avLst/>
          </a:prstGeom>
          <a:noFill/>
          <a:ln w="9525">
            <a:noFill/>
            <a:miter lim="800000"/>
            <a:headEnd/>
            <a:tailEnd/>
          </a:ln>
        </p:spPr>
      </p:pic>
      <p:sp>
        <p:nvSpPr>
          <p:cNvPr id="26" name="AutoShape 14"/>
          <p:cNvSpPr>
            <a:spLocks noChangeArrowheads="1"/>
          </p:cNvSpPr>
          <p:nvPr/>
        </p:nvSpPr>
        <p:spPr bwMode="auto">
          <a:xfrm>
            <a:off x="6489098" y="9709146"/>
            <a:ext cx="647700" cy="565770"/>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solidFill>
                <a:srgbClr val="000000"/>
              </a:solidFill>
            </a:endParaRPr>
          </a:p>
        </p:txBody>
      </p:sp>
      <p:sp>
        <p:nvSpPr>
          <p:cNvPr id="4" name="正方形/長方形 3"/>
          <p:cNvSpPr/>
          <p:nvPr/>
        </p:nvSpPr>
        <p:spPr bwMode="auto">
          <a:xfrm>
            <a:off x="-459432" y="-280825"/>
            <a:ext cx="7992888" cy="7898121"/>
          </a:xfrm>
          <a:prstGeom prst="rect">
            <a:avLst/>
          </a:prstGeom>
          <a:noFill/>
          <a:ln w="6350" cap="flat" cmpd="sng" algn="ctr">
            <a:noFill/>
            <a:prstDash val="solid"/>
            <a:round/>
            <a:headEnd type="none" w="med" len="med"/>
            <a:tailEnd type="none" w="med" len="med"/>
          </a:ln>
          <a:effectLst/>
        </p:spPr>
        <p:txBody>
          <a:bodyPr vert="horz" wrap="square" lIns="91434" tIns="45718" rIns="91434" bIns="45718" numCol="1" rtlCol="0" anchor="ctr" anchorCtr="0" compatLnSpc="1">
            <a:prstTxWarp prst="textNoShape">
              <a:avLst/>
            </a:prstTxWarp>
            <a:spAutoFit/>
          </a:bodyPr>
          <a:lstStyle/>
          <a:p>
            <a:endParaRPr lang="ja-JP" altLang="en-US" smtClean="0">
              <a:solidFill>
                <a:srgbClr val="000000"/>
              </a:solidFill>
            </a:endParaRPr>
          </a:p>
        </p:txBody>
      </p:sp>
      <p:sp>
        <p:nvSpPr>
          <p:cNvPr id="27" name="AutoShape 7"/>
          <p:cNvSpPr>
            <a:spLocks noChangeArrowheads="1"/>
          </p:cNvSpPr>
          <p:nvPr/>
        </p:nvSpPr>
        <p:spPr bwMode="auto">
          <a:xfrm>
            <a:off x="170366" y="2792760"/>
            <a:ext cx="6587826" cy="6444000"/>
          </a:xfrm>
          <a:prstGeom prst="roundRect">
            <a:avLst>
              <a:gd name="adj" fmla="val 2469"/>
            </a:avLst>
          </a:prstGeom>
          <a:solidFill>
            <a:schemeClr val="bg1"/>
          </a:solidFill>
          <a:ln w="6350" algn="ctr">
            <a:solidFill>
              <a:srgbClr val="3399FF"/>
            </a:solidFill>
            <a:round/>
            <a:headEnd/>
            <a:tailEnd/>
          </a:ln>
          <a:effectLst/>
        </p:spPr>
        <p:txBody>
          <a:bodyPr wrap="square" lIns="91434" tIns="0" rIns="91434" bIns="0" anchor="t" anchorCtr="0">
            <a:spAutoFit/>
          </a:bodyPr>
          <a:lstStyle/>
          <a:p>
            <a:pPr algn="ctr"/>
            <a:r>
              <a:rPr lang="ja-JP" altLang="en-US" sz="1600" b="1" dirty="0">
                <a:solidFill>
                  <a:srgbClr val="000000"/>
                </a:solidFill>
                <a:latin typeface="HG丸ｺﾞｼｯｸM-PRO" pitchFamily="50" charset="-128"/>
                <a:ea typeface="HG丸ｺﾞｼｯｸM-PRO" pitchFamily="50" charset="-128"/>
              </a:rPr>
              <a:t>＜支　給　額</a:t>
            </a:r>
            <a:r>
              <a:rPr lang="ja-JP" altLang="en-US" sz="1600" b="1" dirty="0" smtClean="0">
                <a:solidFill>
                  <a:srgbClr val="000000"/>
                </a:solidFill>
                <a:latin typeface="HG丸ｺﾞｼｯｸM-PRO" pitchFamily="50" charset="-128"/>
                <a:ea typeface="HG丸ｺﾞｼｯｸM-PRO" pitchFamily="50" charset="-128"/>
              </a:rPr>
              <a:t>＞</a:t>
            </a:r>
            <a:endParaRPr lang="en-US" altLang="ja-JP" sz="1600" b="1" dirty="0" smtClean="0">
              <a:solidFill>
                <a:srgbClr val="000000"/>
              </a:solidFill>
              <a:latin typeface="HG丸ｺﾞｼｯｸM-PRO" pitchFamily="50" charset="-128"/>
              <a:ea typeface="HG丸ｺﾞｼｯｸM-PRO" pitchFamily="50" charset="-128"/>
            </a:endParaRPr>
          </a:p>
          <a:p>
            <a:pPr algn="ctr"/>
            <a:endParaRPr lang="en-US" altLang="ja-JP" sz="500" dirty="0" smtClean="0">
              <a:solidFill>
                <a:srgbClr val="000000"/>
              </a:solidFill>
              <a:latin typeface="HG丸ｺﾞｼｯｸM-PRO" pitchFamily="50" charset="-128"/>
              <a:ea typeface="HG丸ｺﾞｼｯｸM-PRO" pitchFamily="50" charset="-128"/>
            </a:endParaRPr>
          </a:p>
          <a:p>
            <a:pPr algn="ctr"/>
            <a:r>
              <a:rPr lang="ja-JP" altLang="en-US" sz="1400" dirty="0">
                <a:solidFill>
                  <a:srgbClr val="000000"/>
                </a:solidFill>
                <a:latin typeface="HG丸ｺﾞｼｯｸM-PRO" pitchFamily="50" charset="-128"/>
                <a:ea typeface="HG丸ｺﾞｼｯｸM-PRO" pitchFamily="50" charset="-128"/>
              </a:rPr>
              <a:t>　</a:t>
            </a:r>
            <a:r>
              <a:rPr lang="ja-JP" altLang="en-US" sz="1400" dirty="0" smtClean="0">
                <a:solidFill>
                  <a:srgbClr val="000000"/>
                </a:solidFill>
                <a:latin typeface="HG丸ｺﾞｼｯｸM-PRO" pitchFamily="50" charset="-128"/>
                <a:ea typeface="HG丸ｺﾞｼｯｸM-PRO" pitchFamily="50" charset="-128"/>
              </a:rPr>
              <a:t>対象</a:t>
            </a:r>
            <a:r>
              <a:rPr lang="ja-JP" altLang="en-US" sz="1400" dirty="0">
                <a:solidFill>
                  <a:srgbClr val="000000"/>
                </a:solidFill>
                <a:latin typeface="HG丸ｺﾞｼｯｸM-PRO" pitchFamily="50" charset="-128"/>
                <a:ea typeface="HG丸ｺﾞｼｯｸM-PRO" pitchFamily="50" charset="-128"/>
              </a:rPr>
              <a:t>労働者に支払われた</a:t>
            </a:r>
            <a:r>
              <a:rPr lang="ja-JP" altLang="en-US" sz="1400" dirty="0" smtClean="0">
                <a:solidFill>
                  <a:srgbClr val="000000"/>
                </a:solidFill>
                <a:latin typeface="HG丸ｺﾞｼｯｸM-PRO" pitchFamily="50" charset="-128"/>
                <a:ea typeface="HG丸ｺﾞｼｯｸM-PRO" pitchFamily="50" charset="-128"/>
              </a:rPr>
              <a:t>賃金の一部に相当する額と</a:t>
            </a:r>
            <a:r>
              <a:rPr lang="ja-JP" altLang="en-US" sz="1400" dirty="0">
                <a:solidFill>
                  <a:srgbClr val="000000"/>
                </a:solidFill>
                <a:latin typeface="HG丸ｺﾞｼｯｸM-PRO" pitchFamily="50" charset="-128"/>
                <a:ea typeface="HG丸ｺﾞｼｯｸM-PRO" pitchFamily="50" charset="-128"/>
              </a:rPr>
              <a:t>して、下表の金額が、</a:t>
            </a:r>
            <a:endParaRPr lang="en-US" altLang="ja-JP" sz="1400" dirty="0">
              <a:solidFill>
                <a:srgbClr val="000000"/>
              </a:solidFill>
              <a:latin typeface="HG丸ｺﾞｼｯｸM-PRO" pitchFamily="50" charset="-128"/>
              <a:ea typeface="HG丸ｺﾞｼｯｸM-PRO" pitchFamily="50" charset="-128"/>
            </a:endParaRPr>
          </a:p>
          <a:p>
            <a:r>
              <a:rPr lang="ja-JP" altLang="en-US" sz="1400" dirty="0">
                <a:solidFill>
                  <a:srgbClr val="000000"/>
                </a:solidFill>
                <a:latin typeface="HG丸ｺﾞｼｯｸM-PRO" pitchFamily="50" charset="-128"/>
                <a:ea typeface="HG丸ｺﾞｼｯｸM-PRO" pitchFamily="50" charset="-128"/>
              </a:rPr>
              <a:t>　 </a:t>
            </a:r>
            <a:r>
              <a:rPr lang="ja-JP" altLang="en-US" sz="1400" dirty="0" smtClean="0">
                <a:solidFill>
                  <a:srgbClr val="000000"/>
                </a:solidFill>
                <a:latin typeface="HG丸ｺﾞｼｯｸM-PRO" pitchFamily="50" charset="-128"/>
                <a:ea typeface="HG丸ｺﾞｼｯｸM-PRO" pitchFamily="50" charset="-128"/>
              </a:rPr>
              <a:t> 支給</a:t>
            </a:r>
            <a:r>
              <a:rPr lang="ja-JP" altLang="en-US" sz="1400" dirty="0">
                <a:solidFill>
                  <a:srgbClr val="000000"/>
                </a:solidFill>
                <a:latin typeface="HG丸ｺﾞｼｯｸM-PRO" pitchFamily="50" charset="-128"/>
                <a:ea typeface="HG丸ｺﾞｼｯｸM-PRO" pitchFamily="50" charset="-128"/>
              </a:rPr>
              <a:t>対象期（６か月）ごとに支給されます</a:t>
            </a:r>
            <a:r>
              <a:rPr lang="ja-JP" altLang="en-US" sz="1400" dirty="0" smtClean="0">
                <a:solidFill>
                  <a:srgbClr val="000000"/>
                </a:solidFill>
                <a:latin typeface="HG丸ｺﾞｼｯｸM-PRO" pitchFamily="50" charset="-128"/>
                <a:ea typeface="HG丸ｺﾞｼｯｸM-PRO" pitchFamily="50" charset="-128"/>
              </a:rPr>
              <a:t>。</a:t>
            </a:r>
            <a:endParaRPr lang="en-US" altLang="ja-JP" sz="1400" dirty="0" smtClean="0">
              <a:solidFill>
                <a:srgbClr val="000000"/>
              </a:solidFill>
              <a:latin typeface="HG丸ｺﾞｼｯｸM-PRO" pitchFamily="50" charset="-128"/>
              <a:ea typeface="HG丸ｺﾞｼｯｸM-PRO" pitchFamily="50" charset="-128"/>
            </a:endParaRPr>
          </a:p>
          <a:p>
            <a:pPr marL="603250">
              <a:lnSpc>
                <a:spcPts val="1000"/>
              </a:lnSpc>
              <a:spcBef>
                <a:spcPts val="600"/>
              </a:spcBef>
            </a:pPr>
            <a:r>
              <a:rPr lang="en-US" altLang="ja-JP" dirty="0" smtClean="0">
                <a:solidFill>
                  <a:srgbClr val="000000"/>
                </a:solidFill>
                <a:latin typeface="HG丸ｺﾞｼｯｸM-PRO" pitchFamily="50" charset="-128"/>
                <a:ea typeface="HG丸ｺﾞｼｯｸM-PRO" pitchFamily="50" charset="-128"/>
              </a:rPr>
              <a:t>※</a:t>
            </a:r>
            <a:r>
              <a:rPr lang="ja-JP" altLang="en-US" dirty="0" smtClean="0">
                <a:solidFill>
                  <a:srgbClr val="000000"/>
                </a:solidFill>
                <a:latin typeface="HG丸ｺﾞｼｯｸM-PRO" pitchFamily="50" charset="-128"/>
                <a:ea typeface="HG丸ｺﾞｼｯｸM-PRO" pitchFamily="50" charset="-128"/>
              </a:rPr>
              <a:t>（　）内は中小企業以外の企業に対する支給額・助成対象期間です。</a:t>
            </a:r>
            <a:endParaRPr lang="en-US" altLang="ja-JP" dirty="0" smtClean="0">
              <a:solidFill>
                <a:srgbClr val="000000"/>
              </a:solidFill>
              <a:latin typeface="HG丸ｺﾞｼｯｸM-PRO" pitchFamily="50" charset="-128"/>
              <a:ea typeface="HG丸ｺﾞｼｯｸM-PRO" pitchFamily="50" charset="-128"/>
            </a:endParaRPr>
          </a:p>
          <a:p>
            <a:pPr marL="603250">
              <a:lnSpc>
                <a:spcPts val="1000"/>
              </a:lnSpc>
              <a:spcBef>
                <a:spcPts val="600"/>
              </a:spcBef>
            </a:pPr>
            <a:endParaRPr lang="en-US" altLang="ja-JP" dirty="0" smtClean="0">
              <a:solidFill>
                <a:srgbClr val="FF0000"/>
              </a:solidFill>
              <a:latin typeface="HG丸ｺﾞｼｯｸM-PRO" pitchFamily="50" charset="-128"/>
              <a:ea typeface="HG丸ｺﾞｼｯｸM-PRO" pitchFamily="50" charset="-128"/>
            </a:endParaRPr>
          </a:p>
          <a:p>
            <a:pPr>
              <a:lnSpc>
                <a:spcPts val="1000"/>
              </a:lnSpc>
              <a:spcBef>
                <a:spcPts val="600"/>
              </a:spcBef>
            </a:pPr>
            <a:endParaRPr lang="en-US" altLang="ja-JP" dirty="0" smtClean="0">
              <a:solidFill>
                <a:srgbClr val="000000"/>
              </a:solidFill>
              <a:latin typeface="HG丸ｺﾞｼｯｸM-PRO" pitchFamily="50" charset="-128"/>
              <a:ea typeface="HG丸ｺﾞｼｯｸM-PRO" pitchFamily="50" charset="-128"/>
            </a:endParaRPr>
          </a:p>
          <a:p>
            <a:pPr>
              <a:spcBef>
                <a:spcPts val="600"/>
              </a:spcBef>
            </a:pPr>
            <a:endParaRPr lang="en-US" altLang="ja-JP" sz="1200" dirty="0">
              <a:solidFill>
                <a:srgbClr val="000000"/>
              </a:solidFill>
              <a:latin typeface="HG丸ｺﾞｼｯｸM-PRO" pitchFamily="50" charset="-128"/>
              <a:ea typeface="HG丸ｺﾞｼｯｸM-PRO" pitchFamily="50" charset="-128"/>
            </a:endParaRPr>
          </a:p>
          <a:p>
            <a:endParaRPr lang="en-US" altLang="ja-JP" sz="1400" dirty="0">
              <a:solidFill>
                <a:srgbClr val="2D2D8A">
                  <a:lumMod val="50000"/>
                </a:srgbClr>
              </a:solidFill>
              <a:latin typeface="HG丸ｺﾞｼｯｸM-PRO" pitchFamily="50" charset="-128"/>
              <a:ea typeface="HG丸ｺﾞｼｯｸM-PRO" pitchFamily="50" charset="-128"/>
            </a:endParaRPr>
          </a:p>
          <a:p>
            <a:endParaRPr lang="en-US" altLang="ja-JP" sz="1400" dirty="0">
              <a:solidFill>
                <a:srgbClr val="2D2D8A">
                  <a:lumMod val="50000"/>
                </a:srgbClr>
              </a:solidFill>
              <a:latin typeface="HG丸ｺﾞｼｯｸM-PRO" pitchFamily="50" charset="-128"/>
              <a:ea typeface="HG丸ｺﾞｼｯｸM-PRO" pitchFamily="50" charset="-128"/>
            </a:endParaRPr>
          </a:p>
          <a:p>
            <a:endParaRPr lang="en-US" altLang="ja-JP" sz="1400" dirty="0">
              <a:solidFill>
                <a:srgbClr val="2D2D8A">
                  <a:lumMod val="50000"/>
                </a:srgbClr>
              </a:solidFill>
              <a:latin typeface="HG丸ｺﾞｼｯｸM-PRO" pitchFamily="50" charset="-128"/>
              <a:ea typeface="HG丸ｺﾞｼｯｸM-PRO" pitchFamily="50" charset="-128"/>
            </a:endParaRPr>
          </a:p>
          <a:p>
            <a:endParaRPr lang="en-US" altLang="ja-JP" sz="1400" dirty="0">
              <a:solidFill>
                <a:srgbClr val="2D2D8A">
                  <a:lumMod val="50000"/>
                </a:srgbClr>
              </a:solidFill>
              <a:latin typeface="HG丸ｺﾞｼｯｸM-PRO" pitchFamily="50" charset="-128"/>
              <a:ea typeface="HG丸ｺﾞｼｯｸM-PRO" pitchFamily="50" charset="-128"/>
            </a:endParaRPr>
          </a:p>
          <a:p>
            <a:endParaRPr lang="en-US" altLang="ja-JP" sz="1400" dirty="0">
              <a:solidFill>
                <a:srgbClr val="2D2D8A"/>
              </a:solidFill>
              <a:latin typeface="ＭＳ Ｐゴシック" charset="-128"/>
              <a:ea typeface="ＭＳ Ｐゴシック" charset="-128"/>
            </a:endParaRPr>
          </a:p>
          <a:p>
            <a:endParaRPr lang="en-US" altLang="ja-JP" sz="1400" dirty="0">
              <a:solidFill>
                <a:srgbClr val="2D2D8A"/>
              </a:solidFill>
              <a:latin typeface="ＭＳ Ｐゴシック" charset="-128"/>
              <a:ea typeface="ＭＳ Ｐゴシック" charset="-128"/>
            </a:endParaRPr>
          </a:p>
          <a:p>
            <a:endParaRPr lang="en-US" altLang="ja-JP" sz="1400" dirty="0">
              <a:solidFill>
                <a:srgbClr val="2D2D8A"/>
              </a:solidFill>
              <a:latin typeface="ＭＳ Ｐゴシック" charset="-128"/>
              <a:ea typeface="ＭＳ Ｐゴシック" charset="-128"/>
            </a:endParaRPr>
          </a:p>
          <a:p>
            <a:endParaRPr lang="en-US" altLang="ja-JP" sz="1400" dirty="0">
              <a:solidFill>
                <a:srgbClr val="2D2D8A"/>
              </a:solidFill>
              <a:latin typeface="ＭＳ Ｐゴシック" charset="-128"/>
              <a:ea typeface="ＭＳ Ｐゴシック" charset="-128"/>
            </a:endParaRPr>
          </a:p>
          <a:p>
            <a:endParaRPr lang="en-US" altLang="ja-JP" sz="1400" dirty="0">
              <a:solidFill>
                <a:srgbClr val="2D2D8A"/>
              </a:solidFill>
              <a:latin typeface="ＭＳ Ｐゴシック" charset="-128"/>
              <a:ea typeface="ＭＳ Ｐゴシック" charset="-128"/>
            </a:endParaRPr>
          </a:p>
          <a:p>
            <a:endParaRPr lang="en-US" altLang="ja-JP" sz="1400" dirty="0">
              <a:solidFill>
                <a:srgbClr val="2D2D8A"/>
              </a:solidFill>
              <a:latin typeface="ＭＳ Ｐゴシック" charset="-128"/>
              <a:ea typeface="ＭＳ Ｐゴシック" charset="-128"/>
            </a:endParaRPr>
          </a:p>
          <a:p>
            <a:endParaRPr lang="en-US" altLang="ja-JP" sz="1400" dirty="0">
              <a:solidFill>
                <a:srgbClr val="2D2D8A"/>
              </a:solidFill>
              <a:latin typeface="ＭＳ Ｐゴシック" charset="-128"/>
              <a:ea typeface="ＭＳ Ｐゴシック" charset="-128"/>
            </a:endParaRPr>
          </a:p>
          <a:p>
            <a:endParaRPr lang="en-US" altLang="ja-JP" sz="1400" dirty="0">
              <a:solidFill>
                <a:srgbClr val="2D2D8A"/>
              </a:solidFill>
              <a:latin typeface="ＭＳ Ｐゴシック" charset="-128"/>
              <a:ea typeface="ＭＳ Ｐゴシック" charset="-128"/>
            </a:endParaRPr>
          </a:p>
          <a:p>
            <a:endParaRPr lang="en-US" altLang="ja-JP" sz="1400" dirty="0">
              <a:solidFill>
                <a:srgbClr val="2D2D8A"/>
              </a:solidFill>
              <a:latin typeface="ＭＳ Ｐゴシック" charset="-128"/>
              <a:ea typeface="ＭＳ Ｐゴシック" charset="-128"/>
            </a:endParaRPr>
          </a:p>
          <a:p>
            <a:endParaRPr lang="en-US" altLang="ja-JP" sz="1400" dirty="0">
              <a:solidFill>
                <a:srgbClr val="2D2D8A"/>
              </a:solidFill>
              <a:latin typeface="ＭＳ Ｐゴシック" charset="-128"/>
              <a:ea typeface="ＭＳ Ｐゴシック" charset="-128"/>
            </a:endParaRPr>
          </a:p>
          <a:p>
            <a:endParaRPr lang="en-US" altLang="ja-JP" sz="500" dirty="0" smtClean="0">
              <a:solidFill>
                <a:srgbClr val="000000"/>
              </a:solidFill>
              <a:latin typeface="ＭＳ Ｐゴシック" charset="-128"/>
              <a:ea typeface="ＭＳ Ｐゴシック" charset="-128"/>
            </a:endParaRPr>
          </a:p>
          <a:p>
            <a:r>
              <a:rPr lang="ja-JP" altLang="en-US" sz="1050" dirty="0" smtClean="0">
                <a:solidFill>
                  <a:srgbClr val="000000"/>
                </a:solidFill>
                <a:latin typeface="ＭＳ Ｐゴシック" charset="-128"/>
                <a:ea typeface="ＭＳ Ｐゴシック" charset="-128"/>
              </a:rPr>
              <a:t>　　</a:t>
            </a:r>
            <a:r>
              <a:rPr lang="en-US" altLang="ja-JP" sz="1050" dirty="0" smtClean="0">
                <a:solidFill>
                  <a:srgbClr val="000000"/>
                </a:solidFill>
                <a:latin typeface="ＭＳ Ｐゴシック" charset="-128"/>
                <a:ea typeface="ＭＳ Ｐゴシック" charset="-128"/>
              </a:rPr>
              <a:t>※</a:t>
            </a:r>
            <a:r>
              <a:rPr lang="ja-JP" altLang="en-US" sz="1050" dirty="0">
                <a:solidFill>
                  <a:srgbClr val="000000"/>
                </a:solidFill>
                <a:latin typeface="ＭＳ Ｐゴシック" charset="-128"/>
                <a:ea typeface="ＭＳ Ｐゴシック" charset="-128"/>
              </a:rPr>
              <a:t>１ 対象労働者は、雇入れ日現在の満年齢</a:t>
            </a:r>
            <a:r>
              <a:rPr lang="ja-JP" altLang="en-US" sz="1050" dirty="0" smtClean="0">
                <a:solidFill>
                  <a:srgbClr val="000000"/>
                </a:solidFill>
                <a:latin typeface="ＭＳ Ｐゴシック" charset="-128"/>
                <a:ea typeface="ＭＳ Ｐゴシック" charset="-128"/>
              </a:rPr>
              <a:t>が</a:t>
            </a:r>
            <a:r>
              <a:rPr lang="en-US" altLang="ja-JP" sz="1050" dirty="0" smtClean="0">
                <a:latin typeface="ＭＳ Ｐゴシック" charset="-128"/>
                <a:ea typeface="ＭＳ Ｐゴシック" charset="-128"/>
              </a:rPr>
              <a:t>65</a:t>
            </a:r>
            <a:r>
              <a:rPr lang="ja-JP" altLang="en-US" sz="1050" dirty="0" smtClean="0">
                <a:latin typeface="ＭＳ Ｐゴシック" charset="-128"/>
                <a:ea typeface="ＭＳ Ｐゴシック" charset="-128"/>
              </a:rPr>
              <a:t>歳</a:t>
            </a:r>
            <a:r>
              <a:rPr lang="ja-JP" altLang="en-US" sz="1050" dirty="0">
                <a:latin typeface="ＭＳ Ｐゴシック" charset="-128"/>
                <a:ea typeface="ＭＳ Ｐゴシック" charset="-128"/>
              </a:rPr>
              <a:t>未満の方に限ります。</a:t>
            </a:r>
            <a:endParaRPr lang="en-US" altLang="ja-JP" sz="1050" dirty="0">
              <a:latin typeface="ＭＳ Ｐゴシック" charset="-128"/>
              <a:ea typeface="ＭＳ Ｐゴシック" charset="-128"/>
            </a:endParaRPr>
          </a:p>
          <a:p>
            <a:r>
              <a:rPr lang="ja-JP" altLang="en-US" sz="1050" dirty="0" smtClean="0">
                <a:latin typeface="ＭＳ Ｐゴシック" charset="-128"/>
                <a:ea typeface="ＭＳ Ｐゴシック" charset="-128"/>
              </a:rPr>
              <a:t>　　</a:t>
            </a:r>
            <a:r>
              <a:rPr lang="en-US" altLang="ja-JP" sz="1050" dirty="0" smtClean="0">
                <a:latin typeface="ＭＳ Ｐゴシック" charset="-128"/>
                <a:ea typeface="ＭＳ Ｐゴシック" charset="-128"/>
              </a:rPr>
              <a:t>※</a:t>
            </a:r>
            <a:r>
              <a:rPr lang="ja-JP" altLang="en-US" sz="1050" dirty="0" smtClean="0">
                <a:latin typeface="ＭＳ Ｐゴシック" charset="-128"/>
                <a:ea typeface="ＭＳ Ｐゴシック" charset="-128"/>
              </a:rPr>
              <a:t>２ 短時間労働者と</a:t>
            </a:r>
            <a:r>
              <a:rPr lang="ja-JP" altLang="en-US" sz="1050" dirty="0">
                <a:latin typeface="ＭＳ Ｐゴシック" charset="-128"/>
                <a:ea typeface="ＭＳ Ｐゴシック" charset="-128"/>
              </a:rPr>
              <a:t>は、一週間の所定労働時間が</a:t>
            </a:r>
            <a:r>
              <a:rPr lang="ja-JP" altLang="en-US" sz="1050" dirty="0" smtClean="0">
                <a:latin typeface="ＭＳ Ｐゴシック" charset="-128"/>
                <a:ea typeface="ＭＳ Ｐゴシック" charset="-128"/>
              </a:rPr>
              <a:t>、</a:t>
            </a:r>
            <a:r>
              <a:rPr lang="en-US" altLang="ja-JP" sz="1050" dirty="0" smtClean="0">
                <a:latin typeface="ＭＳ Ｐゴシック" charset="-128"/>
                <a:ea typeface="ＭＳ Ｐゴシック" charset="-128"/>
              </a:rPr>
              <a:t>20</a:t>
            </a:r>
            <a:r>
              <a:rPr lang="ja-JP" altLang="en-US" sz="1050" dirty="0" smtClean="0">
                <a:latin typeface="ＭＳ Ｐゴシック" charset="-128"/>
                <a:ea typeface="ＭＳ Ｐゴシック" charset="-128"/>
              </a:rPr>
              <a:t>時間以上</a:t>
            </a:r>
            <a:r>
              <a:rPr lang="en-US" altLang="ja-JP" sz="1050" dirty="0" smtClean="0">
                <a:latin typeface="ＭＳ Ｐゴシック" charset="-128"/>
                <a:ea typeface="ＭＳ Ｐゴシック" charset="-128"/>
              </a:rPr>
              <a:t>30</a:t>
            </a:r>
            <a:r>
              <a:rPr lang="ja-JP" altLang="en-US" sz="1050" dirty="0" smtClean="0">
                <a:latin typeface="ＭＳ Ｐゴシック" charset="-128"/>
                <a:ea typeface="ＭＳ Ｐゴシック" charset="-128"/>
              </a:rPr>
              <a:t>時間</a:t>
            </a:r>
            <a:r>
              <a:rPr lang="ja-JP" altLang="en-US" sz="1050" dirty="0">
                <a:latin typeface="ＭＳ Ｐゴシック" charset="-128"/>
                <a:ea typeface="ＭＳ Ｐゴシック" charset="-128"/>
              </a:rPr>
              <a:t>未満の</a:t>
            </a:r>
            <a:r>
              <a:rPr lang="ja-JP" altLang="en-US" sz="1050" dirty="0" smtClean="0">
                <a:latin typeface="ＭＳ Ｐゴシック" charset="-128"/>
                <a:ea typeface="ＭＳ Ｐゴシック" charset="-128"/>
              </a:rPr>
              <a:t>労働者を</a:t>
            </a:r>
            <a:r>
              <a:rPr lang="ja-JP" altLang="en-US" sz="1050" dirty="0">
                <a:latin typeface="ＭＳ Ｐゴシック" charset="-128"/>
                <a:ea typeface="ＭＳ Ｐゴシック" charset="-128"/>
              </a:rPr>
              <a:t>いいます</a:t>
            </a:r>
            <a:r>
              <a:rPr lang="ja-JP" altLang="en-US" sz="1050" i="1" dirty="0" smtClean="0">
                <a:latin typeface="ＭＳ Ｐゴシック" charset="-128"/>
                <a:ea typeface="ＭＳ Ｐゴシック" charset="-128"/>
              </a:rPr>
              <a:t>。</a:t>
            </a:r>
            <a:endParaRPr lang="en-US" altLang="ja-JP" sz="1050" i="1" dirty="0" smtClean="0">
              <a:latin typeface="ＭＳ Ｐゴシック" charset="-128"/>
              <a:ea typeface="ＭＳ Ｐゴシック" charset="-128"/>
            </a:endParaRPr>
          </a:p>
          <a:p>
            <a:r>
              <a:rPr lang="ja-JP" altLang="en-US" sz="1050" dirty="0" smtClean="0">
                <a:latin typeface="ＭＳ Ｐゴシック" charset="-128"/>
                <a:ea typeface="ＭＳ Ｐゴシック" charset="-128"/>
              </a:rPr>
              <a:t>　　</a:t>
            </a:r>
            <a:r>
              <a:rPr lang="en-US" altLang="ja-JP" sz="1050" dirty="0" smtClean="0">
                <a:latin typeface="ＭＳ Ｐゴシック" charset="-128"/>
                <a:ea typeface="ＭＳ Ｐゴシック" charset="-128"/>
              </a:rPr>
              <a:t>※</a:t>
            </a:r>
            <a:r>
              <a:rPr lang="ja-JP" altLang="en-US" sz="1050" dirty="0" smtClean="0">
                <a:latin typeface="ＭＳ Ｐゴシック" charset="-128"/>
                <a:ea typeface="ＭＳ Ｐゴシック" charset="-128"/>
              </a:rPr>
              <a:t>３ </a:t>
            </a:r>
            <a:r>
              <a:rPr lang="ja-JP" altLang="en-US" sz="1050" dirty="0" smtClean="0"/>
              <a:t>中</a:t>
            </a:r>
            <a:r>
              <a:rPr lang="ja-JP" altLang="en-US" sz="1050" dirty="0"/>
              <a:t>小企業とは、業種ごとに下表に該当するものをいいます</a:t>
            </a:r>
            <a:r>
              <a:rPr lang="ja-JP" altLang="en-US" sz="1050" dirty="0" smtClean="0"/>
              <a:t>。</a:t>
            </a:r>
            <a:endParaRPr lang="en-US" altLang="ja-JP" sz="800" dirty="0" smtClean="0"/>
          </a:p>
          <a:p>
            <a:endParaRPr lang="en-US" altLang="ja-JP" sz="800" i="1" dirty="0">
              <a:solidFill>
                <a:srgbClr val="000000"/>
              </a:solidFill>
              <a:latin typeface="ＭＳ Ｐゴシック" charset="-128"/>
              <a:ea typeface="ＭＳ Ｐゴシック" charset="-128"/>
            </a:endParaRPr>
          </a:p>
          <a:p>
            <a:endParaRPr lang="en-US" altLang="ja-JP" sz="1050" i="1" dirty="0" smtClean="0">
              <a:solidFill>
                <a:srgbClr val="000000"/>
              </a:solidFill>
              <a:latin typeface="ＭＳ Ｐゴシック" charset="-128"/>
              <a:ea typeface="ＭＳ Ｐゴシック" charset="-128"/>
            </a:endParaRPr>
          </a:p>
          <a:p>
            <a:endParaRPr lang="en-US" altLang="ja-JP" sz="1050" i="1" dirty="0" smtClean="0">
              <a:solidFill>
                <a:srgbClr val="000000"/>
              </a:solidFill>
              <a:latin typeface="ＭＳ Ｐゴシック" charset="-128"/>
              <a:ea typeface="ＭＳ Ｐゴシック" charset="-128"/>
            </a:endParaRPr>
          </a:p>
          <a:p>
            <a:endParaRPr lang="en-US" altLang="ja-JP" sz="1050" i="1" dirty="0" smtClean="0">
              <a:solidFill>
                <a:srgbClr val="000000"/>
              </a:solidFill>
              <a:latin typeface="ＭＳ Ｐゴシック" pitchFamily="50" charset="-128"/>
              <a:ea typeface="ＭＳ Ｐゴシック" pitchFamily="50" charset="-128"/>
            </a:endParaRPr>
          </a:p>
          <a:p>
            <a:endParaRPr lang="en-US" altLang="ja-JP" sz="1050" i="1" dirty="0">
              <a:solidFill>
                <a:srgbClr val="000000"/>
              </a:solidFill>
              <a:latin typeface="ＭＳ Ｐゴシック" pitchFamily="50" charset="-128"/>
              <a:ea typeface="ＭＳ Ｐゴシック" pitchFamily="50" charset="-128"/>
            </a:endParaRPr>
          </a:p>
          <a:p>
            <a:endParaRPr lang="en-US" altLang="ja-JP" sz="1050" i="1" dirty="0" smtClean="0">
              <a:solidFill>
                <a:srgbClr val="000000"/>
              </a:solidFill>
              <a:latin typeface="ＭＳ Ｐゴシック" pitchFamily="50" charset="-128"/>
              <a:ea typeface="ＭＳ Ｐゴシック" pitchFamily="50" charset="-128"/>
            </a:endParaRPr>
          </a:p>
          <a:p>
            <a:endParaRPr lang="ja-JP" altLang="en-US" sz="1050" i="1" dirty="0">
              <a:solidFill>
                <a:srgbClr val="000000"/>
              </a:solidFill>
              <a:latin typeface="ＭＳ Ｐゴシック" pitchFamily="50" charset="-128"/>
              <a:ea typeface="ＭＳ Ｐゴシック" pitchFamily="50" charset="-128"/>
            </a:endParaRPr>
          </a:p>
        </p:txBody>
      </p:sp>
      <p:graphicFrame>
        <p:nvGraphicFramePr>
          <p:cNvPr id="18" name="Group 310"/>
          <p:cNvGraphicFramePr>
            <a:graphicFrameLocks noGrp="1"/>
          </p:cNvGraphicFramePr>
          <p:nvPr>
            <p:extLst>
              <p:ext uri="{D42A27DB-BD31-4B8C-83A1-F6EECF244321}">
                <p14:modId xmlns:p14="http://schemas.microsoft.com/office/powerpoint/2010/main" val="845722877"/>
              </p:ext>
            </p:extLst>
          </p:nvPr>
        </p:nvGraphicFramePr>
        <p:xfrm>
          <a:off x="449786" y="3842580"/>
          <a:ext cx="5931542" cy="3558692"/>
        </p:xfrm>
        <a:graphic>
          <a:graphicData uri="http://schemas.openxmlformats.org/drawingml/2006/table">
            <a:tbl>
              <a:tblPr/>
              <a:tblGrid>
                <a:gridCol w="1857388">
                  <a:extLst>
                    <a:ext uri="{9D8B030D-6E8A-4147-A177-3AD203B41FA5}">
                      <a16:colId xmlns:a16="http://schemas.microsoft.com/office/drawing/2014/main" val="20000"/>
                    </a:ext>
                  </a:extLst>
                </a:gridCol>
                <a:gridCol w="1193834">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2146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短時間労働者以外</a:t>
                      </a: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endParaRPr kumimoji="1" lang="ja-JP" altLang="en-US" sz="1200" b="1"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8" marB="45718" anchor="b"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8" marB="45718"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8" marB="45718"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8" marB="45718" anchor="b"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46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対象労働者</a:t>
                      </a: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4A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支給額</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4A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助成対象期間</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4A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支給対象期ごとの支給額</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4AF"/>
                    </a:solidFill>
                  </a:tcPr>
                </a:tc>
                <a:extLst>
                  <a:ext uri="{0D108BD9-81ED-4DB2-BD59-A6C34878D82A}">
                    <a16:rowId xmlns:a16="http://schemas.microsoft.com/office/drawing/2014/main" val="10001"/>
                  </a:ext>
                </a:extLst>
              </a:tr>
              <a:tr h="3922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高年齢者（</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60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歳以上</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65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歳未満）、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母子家庭の母等 </a:t>
                      </a:r>
                      <a:endPar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ea typeface="+mn-ea"/>
                        </a:rPr>
                        <a:t>60</a:t>
                      </a:r>
                      <a:r>
                        <a:rPr kumimoji="1" lang="ja-JP" altLang="en-US" sz="1200" b="1" i="0" u="none" strike="noStrike" cap="none" normalizeH="0" baseline="0" dirty="0" smtClean="0">
                          <a:ln>
                            <a:noFill/>
                          </a:ln>
                          <a:solidFill>
                            <a:schemeClr val="tx1"/>
                          </a:solidFill>
                          <a:effectLst/>
                          <a:latin typeface="+mn-ea"/>
                          <a:ea typeface="+mn-ea"/>
                        </a:rPr>
                        <a:t>（</a:t>
                      </a:r>
                      <a:r>
                        <a:rPr kumimoji="1" lang="en-US" altLang="ja-JP" sz="1200" b="1" i="0" u="none" strike="noStrike" cap="none" normalizeH="0" baseline="0" dirty="0" smtClean="0">
                          <a:ln>
                            <a:noFill/>
                          </a:ln>
                          <a:solidFill>
                            <a:schemeClr val="tx1"/>
                          </a:solidFill>
                          <a:effectLst/>
                          <a:latin typeface="+mn-ea"/>
                          <a:ea typeface="+mn-ea"/>
                        </a:rPr>
                        <a:t>50</a:t>
                      </a:r>
                      <a:r>
                        <a:rPr kumimoji="1" lang="ja-JP" altLang="en-US" sz="1200" b="1" i="0" u="none" strike="noStrike" cap="none" normalizeH="0" baseline="0" dirty="0" smtClean="0">
                          <a:ln>
                            <a:noFill/>
                          </a:ln>
                          <a:solidFill>
                            <a:schemeClr val="tx1"/>
                          </a:solidFill>
                          <a:effectLst/>
                          <a:latin typeface="+mn-ea"/>
                          <a:ea typeface="+mn-ea"/>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ＭＳ Ｐゴシック" pitchFamily="50" charset="-128"/>
                          <a:ea typeface="ＭＳ Ｐゴシック" pitchFamily="50" charset="-128"/>
                        </a:rPr>
                        <a:t>１年</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30</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２期</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25</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２期　）</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807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身体・知的障害者</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ea typeface="+mn-ea"/>
                        </a:rPr>
                        <a:t>120</a:t>
                      </a:r>
                      <a:r>
                        <a:rPr kumimoji="1" lang="ja-JP" altLang="en-US" sz="1200" b="1" i="0" u="none" strike="noStrike" cap="none" normalizeH="0" baseline="0" dirty="0" smtClean="0">
                          <a:ln>
                            <a:noFill/>
                          </a:ln>
                          <a:solidFill>
                            <a:schemeClr val="tx1"/>
                          </a:solidFill>
                          <a:effectLst/>
                          <a:latin typeface="+mn-ea"/>
                          <a:ea typeface="+mn-ea"/>
                        </a:rPr>
                        <a:t>（</a:t>
                      </a:r>
                      <a:r>
                        <a:rPr kumimoji="1" lang="en-US" altLang="ja-JP" sz="1200" b="1" i="0" u="none" strike="noStrike" cap="none" normalizeH="0" baseline="0" dirty="0" smtClean="0">
                          <a:ln>
                            <a:noFill/>
                          </a:ln>
                          <a:solidFill>
                            <a:schemeClr val="tx1"/>
                          </a:solidFill>
                          <a:effectLst/>
                          <a:latin typeface="+mn-ea"/>
                          <a:ea typeface="+mn-ea"/>
                        </a:rPr>
                        <a:t>50</a:t>
                      </a:r>
                      <a:r>
                        <a:rPr kumimoji="1" lang="ja-JP" altLang="en-US" sz="1200" b="1" i="0" u="none" strike="noStrike" cap="none" normalizeH="0" baseline="0" dirty="0" smtClean="0">
                          <a:ln>
                            <a:noFill/>
                          </a:ln>
                          <a:solidFill>
                            <a:schemeClr val="tx1"/>
                          </a:solidFill>
                          <a:effectLst/>
                          <a:latin typeface="+mn-ea"/>
                          <a:ea typeface="+mn-ea"/>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２年（１年）</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30</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４期</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25</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２期　）</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133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重度障害者等（重度障害者、</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歳以上の障害者、精神障害者）</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ea typeface="+mn-ea"/>
                        </a:rPr>
                        <a:t>240</a:t>
                      </a:r>
                      <a:r>
                        <a:rPr kumimoji="1" lang="ja-JP" altLang="en-US" sz="1200" b="1" i="0" u="none" strike="noStrike" cap="none" normalizeH="0" baseline="0" dirty="0" smtClean="0">
                          <a:ln>
                            <a:noFill/>
                          </a:ln>
                          <a:solidFill>
                            <a:schemeClr val="tx1"/>
                          </a:solidFill>
                          <a:effectLst/>
                          <a:latin typeface="+mn-ea"/>
                          <a:ea typeface="+mn-ea"/>
                        </a:rPr>
                        <a:t>（</a:t>
                      </a:r>
                      <a:r>
                        <a:rPr kumimoji="1" lang="en-US" altLang="ja-JP" sz="1200" b="1" i="0" u="none" strike="noStrike" cap="none" normalizeH="0" baseline="0" dirty="0" smtClean="0">
                          <a:ln>
                            <a:noFill/>
                          </a:ln>
                          <a:solidFill>
                            <a:schemeClr val="tx1"/>
                          </a:solidFill>
                          <a:effectLst/>
                          <a:latin typeface="+mn-ea"/>
                          <a:ea typeface="+mn-ea"/>
                        </a:rPr>
                        <a:t>100</a:t>
                      </a:r>
                      <a:r>
                        <a:rPr kumimoji="1" lang="ja-JP" altLang="en-US" sz="1200" b="1" i="0" u="none" strike="noStrike" cap="none" normalizeH="0" baseline="0" dirty="0" smtClean="0">
                          <a:ln>
                            <a:noFill/>
                          </a:ln>
                          <a:solidFill>
                            <a:schemeClr val="tx1"/>
                          </a:solidFill>
                          <a:effectLst/>
                          <a:latin typeface="+mn-ea"/>
                          <a:ea typeface="+mn-ea"/>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ＭＳ Ｐゴシック" pitchFamily="50" charset="-128"/>
                          <a:ea typeface="ＭＳ Ｐゴシック" pitchFamily="50" charset="-128"/>
                        </a:rPr>
                        <a:t>３年</a:t>
                      </a:r>
                      <a:endParaRPr kumimoji="1" lang="en-US" altLang="ja-JP" sz="1050" b="0" i="0" u="none" strike="noStrike" cap="none" normalizeH="0" baseline="0" smtClean="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１年６か月）</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40</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６期</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33</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a:t>
                      </a:r>
                      <a:r>
                        <a:rPr kumimoji="1" lang="en-US" altLang="ja-JP" sz="7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３期　）</a:t>
                      </a:r>
                      <a:endPar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700" b="0" i="0" u="none" strike="noStrike" cap="none" normalizeH="0" baseline="0" dirty="0" smtClean="0">
                          <a:ln>
                            <a:noFill/>
                          </a:ln>
                          <a:solidFill>
                            <a:schemeClr val="tx1"/>
                          </a:solidFill>
                          <a:effectLst/>
                          <a:latin typeface="ＭＳ Ｐゴシック" pitchFamily="50" charset="-128"/>
                          <a:ea typeface="ＭＳ Ｐゴシック" pitchFamily="50" charset="-128"/>
                        </a:rPr>
                        <a:t>第３期の支給額は</a:t>
                      </a:r>
                      <a:r>
                        <a:rPr kumimoji="1" lang="en-US" altLang="ja-JP" sz="700" b="0" i="0" u="none" strike="noStrike" cap="none" normalizeH="0" baseline="0" dirty="0" smtClean="0">
                          <a:ln>
                            <a:noFill/>
                          </a:ln>
                          <a:solidFill>
                            <a:schemeClr val="tx1"/>
                          </a:solidFill>
                          <a:effectLst/>
                          <a:latin typeface="ＭＳ Ｐゴシック" pitchFamily="50" charset="-128"/>
                          <a:ea typeface="ＭＳ Ｐゴシック" pitchFamily="50" charset="-128"/>
                        </a:rPr>
                        <a:t>34</a:t>
                      </a:r>
                      <a:r>
                        <a:rPr kumimoji="1" lang="ja-JP" altLang="en-US" sz="7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9032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短時間労働者</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endPar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b"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46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対象労働者</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4A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支給額</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4A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助成対象期間</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4A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支給対象期ごとの支給額</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4AF"/>
                    </a:solidFill>
                  </a:tcPr>
                </a:tc>
                <a:extLst>
                  <a:ext uri="{0D108BD9-81ED-4DB2-BD59-A6C34878D82A}">
                    <a16:rowId xmlns:a16="http://schemas.microsoft.com/office/drawing/2014/main" val="10006"/>
                  </a:ext>
                </a:extLst>
              </a:tr>
              <a:tr h="3573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高年齢者（</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60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歳以上</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65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歳未満）、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母子家庭の母等</a:t>
                      </a: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ea typeface="+mn-ea"/>
                        </a:rPr>
                        <a:t>40</a:t>
                      </a:r>
                      <a:r>
                        <a:rPr kumimoji="1" lang="ja-JP" altLang="en-US" sz="1200" b="1" i="0" u="none" strike="noStrike" cap="none" normalizeH="0" baseline="0" dirty="0" smtClean="0">
                          <a:ln>
                            <a:noFill/>
                          </a:ln>
                          <a:solidFill>
                            <a:schemeClr val="tx1"/>
                          </a:solidFill>
                          <a:effectLst/>
                          <a:latin typeface="+mn-ea"/>
                          <a:ea typeface="+mn-ea"/>
                        </a:rPr>
                        <a:t>（</a:t>
                      </a:r>
                      <a:r>
                        <a:rPr kumimoji="1" lang="en-US" altLang="ja-JP" sz="1200" b="1" i="0" u="none" strike="noStrike" cap="none" normalizeH="0" baseline="0" dirty="0" smtClean="0">
                          <a:ln>
                            <a:noFill/>
                          </a:ln>
                          <a:solidFill>
                            <a:schemeClr val="tx1"/>
                          </a:solidFill>
                          <a:effectLst/>
                          <a:latin typeface="+mn-ea"/>
                          <a:ea typeface="+mn-ea"/>
                        </a:rPr>
                        <a:t>30</a:t>
                      </a:r>
                      <a:r>
                        <a:rPr kumimoji="1" lang="ja-JP" altLang="en-US" sz="1200" b="1" i="0" u="none" strike="noStrike" cap="none" normalizeH="0" baseline="0" dirty="0" smtClean="0">
                          <a:ln>
                            <a:noFill/>
                          </a:ln>
                          <a:solidFill>
                            <a:schemeClr val="tx1"/>
                          </a:solidFill>
                          <a:effectLst/>
                          <a:latin typeface="+mn-ea"/>
                          <a:ea typeface="+mn-ea"/>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１年　　　　　　　</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20</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２期</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２期　）</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459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障害者</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ea typeface="+mn-ea"/>
                        </a:rPr>
                        <a:t>80</a:t>
                      </a:r>
                      <a:r>
                        <a:rPr kumimoji="1" lang="ja-JP" altLang="en-US" sz="1200" b="1" i="0" u="none" strike="noStrike" cap="none" normalizeH="0" baseline="0" dirty="0" smtClean="0">
                          <a:ln>
                            <a:noFill/>
                          </a:ln>
                          <a:solidFill>
                            <a:schemeClr val="tx1"/>
                          </a:solidFill>
                          <a:effectLst/>
                          <a:latin typeface="+mn-ea"/>
                          <a:ea typeface="+mn-ea"/>
                        </a:rPr>
                        <a:t>（</a:t>
                      </a:r>
                      <a:r>
                        <a:rPr kumimoji="1" lang="en-US" altLang="ja-JP" sz="1200" b="1" i="0" u="none" strike="noStrike" cap="none" normalizeH="0" baseline="0" dirty="0" smtClean="0">
                          <a:ln>
                            <a:noFill/>
                          </a:ln>
                          <a:solidFill>
                            <a:schemeClr val="tx1"/>
                          </a:solidFill>
                          <a:effectLst/>
                          <a:latin typeface="+mn-ea"/>
                          <a:ea typeface="+mn-ea"/>
                        </a:rPr>
                        <a:t>30</a:t>
                      </a:r>
                      <a:r>
                        <a:rPr kumimoji="1" lang="ja-JP" altLang="en-US" sz="1200" b="1" i="0" u="none" strike="noStrike" cap="none" normalizeH="0" baseline="0" dirty="0" smtClean="0">
                          <a:ln>
                            <a:noFill/>
                          </a:ln>
                          <a:solidFill>
                            <a:schemeClr val="tx1"/>
                          </a:solidFill>
                          <a:effectLst/>
                          <a:latin typeface="+mn-ea"/>
                          <a:ea typeface="+mn-ea"/>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２年（１年）</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20</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４期</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万円　</a:t>
                      </a:r>
                      <a:r>
                        <a:rPr kumimoji="1" lang="en-US" altLang="ja-JP" sz="105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50" b="0" i="0" u="none" strike="noStrike" cap="none" normalizeH="0" baseline="0" dirty="0" smtClean="0">
                          <a:ln>
                            <a:noFill/>
                          </a:ln>
                          <a:solidFill>
                            <a:schemeClr val="tx1"/>
                          </a:solidFill>
                          <a:effectLst/>
                          <a:latin typeface="ＭＳ Ｐゴシック" pitchFamily="50" charset="-128"/>
                          <a:ea typeface="ＭＳ Ｐゴシック" pitchFamily="50" charset="-128"/>
                        </a:rPr>
                        <a:t>　２期　）</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sp>
        <p:nvSpPr>
          <p:cNvPr id="35" name="テキスト ボックス 34"/>
          <p:cNvSpPr txBox="1"/>
          <p:nvPr/>
        </p:nvSpPr>
        <p:spPr>
          <a:xfrm>
            <a:off x="2611187" y="9333270"/>
            <a:ext cx="3517162" cy="289989"/>
          </a:xfrm>
          <a:prstGeom prst="rect">
            <a:avLst/>
          </a:prstGeom>
          <a:noFill/>
        </p:spPr>
        <p:txBody>
          <a:bodyPr wrap="square" lIns="104304" tIns="52152" rIns="104304" bIns="52152" rtlCol="0">
            <a:spAutoFit/>
          </a:bodyPr>
          <a:lstStyle/>
          <a:p>
            <a:r>
              <a:rPr lang="ja-JP" altLang="en-US" b="1" dirty="0" smtClean="0">
                <a:solidFill>
                  <a:srgbClr val="000000"/>
                </a:solidFill>
                <a:latin typeface="HG丸ｺﾞｼｯｸM-PRO" pitchFamily="50" charset="-128"/>
                <a:ea typeface="HG丸ｺﾞｼｯｸM-PRO" pitchFamily="50" charset="-128"/>
              </a:rPr>
              <a:t>  </a:t>
            </a:r>
            <a:r>
              <a:rPr lang="ja-JP" altLang="en-US" sz="1200" b="1" dirty="0" smtClean="0">
                <a:solidFill>
                  <a:srgbClr val="000000"/>
                </a:solidFill>
                <a:latin typeface="HG丸ｺﾞｼｯｸM-PRO" pitchFamily="50" charset="-128"/>
                <a:ea typeface="HG丸ｺﾞｼｯｸM-PRO" pitchFamily="50" charset="-128"/>
              </a:rPr>
              <a:t>・都道府県労働局・ハローワーク</a:t>
            </a:r>
            <a:endParaRPr lang="ja-JP" altLang="en-US" sz="1200" b="1" dirty="0">
              <a:solidFill>
                <a:srgbClr val="000000"/>
              </a:solidFill>
              <a:latin typeface="HG丸ｺﾞｼｯｸM-PRO" pitchFamily="50" charset="-128"/>
              <a:ea typeface="HG丸ｺﾞｼｯｸM-PRO" pitchFamily="50" charset="-128"/>
            </a:endParaRPr>
          </a:p>
        </p:txBody>
      </p:sp>
      <p:graphicFrame>
        <p:nvGraphicFramePr>
          <p:cNvPr id="42" name="Group 314"/>
          <p:cNvGraphicFramePr>
            <a:graphicFrameLocks noGrp="1"/>
          </p:cNvGraphicFramePr>
          <p:nvPr>
            <p:extLst>
              <p:ext uri="{D42A27DB-BD31-4B8C-83A1-F6EECF244321}">
                <p14:modId xmlns:p14="http://schemas.microsoft.com/office/powerpoint/2010/main" val="1856126994"/>
              </p:ext>
            </p:extLst>
          </p:nvPr>
        </p:nvGraphicFramePr>
        <p:xfrm>
          <a:off x="548680" y="8082112"/>
          <a:ext cx="5796589" cy="975344"/>
        </p:xfrm>
        <a:graphic>
          <a:graphicData uri="http://schemas.openxmlformats.org/drawingml/2006/table">
            <a:tbl>
              <a:tblPr/>
              <a:tblGrid>
                <a:gridCol w="1044061">
                  <a:extLst>
                    <a:ext uri="{9D8B030D-6E8A-4147-A177-3AD203B41FA5}">
                      <a16:colId xmlns:a16="http://schemas.microsoft.com/office/drawing/2014/main" val="20000"/>
                    </a:ext>
                  </a:extLst>
                </a:gridCol>
                <a:gridCol w="4752528">
                  <a:extLst>
                    <a:ext uri="{9D8B030D-6E8A-4147-A177-3AD203B41FA5}">
                      <a16:colId xmlns:a16="http://schemas.microsoft.com/office/drawing/2014/main" val="20001"/>
                    </a:ext>
                  </a:extLst>
                </a:gridCol>
              </a:tblGrid>
              <a:tr h="1794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小売業・飲食店</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資本金もしくは出資の総額が５千万円以下または常時雇用する労働者数</a:t>
                      </a: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50</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人以下</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213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サービス業</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資本金もしくは出資の総額が５千万円以下または常時雇用する労働者数</a:t>
                      </a: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100</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人以下</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203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卸売業</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資本金もしくは出資の総額が１億円以下または常時雇用する労働者数</a:t>
                      </a: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100</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人以下</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622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その他の業種</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資本金もしくは出資の総額が３億円以下または常時雇用する労働者数</a:t>
                      </a: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300</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人以下</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0" name="テキスト ボックス 19"/>
          <p:cNvSpPr txBox="1"/>
          <p:nvPr/>
        </p:nvSpPr>
        <p:spPr>
          <a:xfrm>
            <a:off x="350387" y="784049"/>
            <a:ext cx="6176962" cy="956031"/>
          </a:xfrm>
          <a:prstGeom prst="rect">
            <a:avLst/>
          </a:prstGeom>
          <a:noFill/>
        </p:spPr>
        <p:txBody>
          <a:bodyPr wrap="square" rtlCol="0">
            <a:spAutoFit/>
          </a:bodyPr>
          <a:lstStyle/>
          <a:p>
            <a:pPr algn="ctr">
              <a:lnSpc>
                <a:spcPts val="3300"/>
              </a:lnSpc>
            </a:pPr>
            <a:r>
              <a:rPr kumimoji="1" lang="ja-JP" altLang="en-US"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特定求職者雇用開発助成金</a:t>
            </a:r>
            <a:endParaRPr kumimoji="1"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3300"/>
              </a:lnSpc>
            </a:pPr>
            <a:r>
              <a:rPr lang="ja-JP" altLang="en-US"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（特定就職困難者コース）</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のご案内</a:t>
            </a:r>
            <a:endParaRPr kumimoji="1"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1756" y="9280621"/>
            <a:ext cx="1344368" cy="441333"/>
          </a:xfrm>
          <a:prstGeom prst="rect">
            <a:avLst/>
          </a:prstGeom>
        </p:spPr>
      </p:pic>
      <p:pic>
        <p:nvPicPr>
          <p:cNvPr id="5" name="図 4"/>
          <p:cNvPicPr>
            <a:picLocks noChangeAspect="1"/>
          </p:cNvPicPr>
          <p:nvPr/>
        </p:nvPicPr>
        <p:blipFill>
          <a:blip r:embed="rId4"/>
          <a:stretch>
            <a:fillRect/>
          </a:stretch>
        </p:blipFill>
        <p:spPr>
          <a:xfrm>
            <a:off x="5979966" y="47771"/>
            <a:ext cx="521464" cy="518748"/>
          </a:xfrm>
          <a:prstGeom prst="rect">
            <a:avLst/>
          </a:prstGeom>
        </p:spPr>
      </p:pic>
      <p:sp>
        <p:nvSpPr>
          <p:cNvPr id="6" name="テキスト ボックス 5"/>
          <p:cNvSpPr txBox="1"/>
          <p:nvPr/>
        </p:nvSpPr>
        <p:spPr>
          <a:xfrm>
            <a:off x="7086253" y="360649"/>
            <a:ext cx="1060021" cy="369332"/>
          </a:xfrm>
          <a:prstGeom prst="rect">
            <a:avLst/>
          </a:prstGeom>
          <a:solidFill>
            <a:schemeClr val="bg1"/>
          </a:solidFill>
          <a:ln>
            <a:solidFill>
              <a:schemeClr val="tx1"/>
            </a:solidFill>
          </a:ln>
        </p:spPr>
        <p:txBody>
          <a:bodyPr wrap="square" rtlCol="0" anchor="ctr">
            <a:spAutoFit/>
          </a:bodyPr>
          <a:lstStyle/>
          <a:p>
            <a:pPr algn="ctr"/>
            <a:r>
              <a:rPr kumimoji="1" lang="ja-JP" altLang="en-US" sz="1800" dirty="0" smtClean="0"/>
              <a:t>別添３</a:t>
            </a:r>
            <a:endParaRPr kumimoji="1" lang="ja-JP" altLang="en-US" sz="1800" dirty="0"/>
          </a:p>
        </p:txBody>
      </p:sp>
    </p:spTree>
    <p:extLst>
      <p:ext uri="{BB962C8B-B14F-4D97-AF65-F5344CB8AC3E}">
        <p14:creationId xmlns:p14="http://schemas.microsoft.com/office/powerpoint/2010/main" val="1678958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6"/>
          <p:cNvSpPr>
            <a:spLocks noGrp="1" noChangeArrowheads="1"/>
          </p:cNvSpPr>
          <p:nvPr>
            <p:ph type="title"/>
          </p:nvPr>
        </p:nvSpPr>
        <p:spPr>
          <a:xfrm>
            <a:off x="34092" y="237885"/>
            <a:ext cx="4666654" cy="431800"/>
          </a:xfrm>
        </p:spPr>
        <p:txBody>
          <a:bodyPr/>
          <a:lstStyle/>
          <a:p>
            <a:pPr algn="l" eaLnBrk="1" hangingPunct="1"/>
            <a:r>
              <a:rPr lang="ja-JP" altLang="en-US" sz="18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支給申請を行う前にご確認</a:t>
            </a:r>
            <a:r>
              <a:rPr lang="ja-JP" altLang="en-US" sz="18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くだ</a:t>
            </a:r>
            <a:r>
              <a:rPr lang="ja-JP" altLang="en-US" sz="18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さい！</a:t>
            </a:r>
          </a:p>
        </p:txBody>
      </p:sp>
      <p:sp>
        <p:nvSpPr>
          <p:cNvPr id="3080" name="Text Box 7"/>
          <p:cNvSpPr txBox="1">
            <a:spLocks noChangeArrowheads="1"/>
          </p:cNvSpPr>
          <p:nvPr/>
        </p:nvSpPr>
        <p:spPr bwMode="auto">
          <a:xfrm>
            <a:off x="-100072" y="3052488"/>
            <a:ext cx="2443708" cy="338540"/>
          </a:xfrm>
          <a:prstGeom prst="rect">
            <a:avLst/>
          </a:prstGeom>
          <a:noFill/>
          <a:ln w="6350" algn="ctr">
            <a:noFill/>
            <a:miter lim="800000"/>
            <a:headEnd/>
            <a:tailEnd/>
          </a:ln>
        </p:spPr>
        <p:txBody>
          <a:bodyPr wrap="square" lIns="91425" tIns="45713" rIns="91425" bIns="45713">
            <a:spAutoFit/>
          </a:bodyPr>
          <a:lstStyle/>
          <a:p>
            <a:r>
              <a:rPr lang="en-US" altLang="ja-JP" sz="1400" dirty="0" smtClean="0">
                <a:solidFill>
                  <a:srgbClr val="00B050"/>
                </a:solidFill>
                <a:latin typeface="HG創英角ﾎﾟｯﾌﾟ体" pitchFamily="49" charset="-128"/>
                <a:ea typeface="HG創英角ﾎﾟｯﾌﾟ体" pitchFamily="49" charset="-128"/>
              </a:rPr>
              <a:t> </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＜対象となる事業主＞ </a:t>
            </a:r>
            <a:endPar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81" name="Text Box 8"/>
          <p:cNvSpPr txBox="1">
            <a:spLocks noChangeArrowheads="1"/>
          </p:cNvSpPr>
          <p:nvPr/>
        </p:nvSpPr>
        <p:spPr bwMode="auto">
          <a:xfrm>
            <a:off x="-48649" y="3297256"/>
            <a:ext cx="6886064" cy="6740293"/>
          </a:xfrm>
          <a:prstGeom prst="rect">
            <a:avLst/>
          </a:prstGeom>
          <a:noFill/>
          <a:ln w="6350" algn="ctr">
            <a:noFill/>
            <a:miter lim="800000"/>
            <a:headEnd/>
            <a:tailEnd/>
          </a:ln>
        </p:spPr>
        <p:txBody>
          <a:bodyPr wrap="square" lIns="91425" tIns="45713" rIns="91425" bIns="45713">
            <a:spAutoFit/>
          </a:bodyPr>
          <a:lstStyle/>
          <a:p>
            <a:pPr marL="266700" indent="-266700" algn="just">
              <a:tabLst>
                <a:tab pos="266700" algn="l"/>
                <a:tab pos="361950" algn="l"/>
              </a:tabLst>
            </a:pPr>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以下のすべてに該当する事業主です。</a:t>
            </a:r>
          </a:p>
          <a:p>
            <a:pPr marL="266700" indent="-266700" algn="just">
              <a:lnSpc>
                <a:spcPts val="600"/>
              </a:lnSpc>
              <a:tabLst>
                <a:tab pos="266700" algn="l"/>
                <a:tab pos="361950" algn="l"/>
              </a:tabLst>
            </a:pPr>
            <a:endParaRPr lang="ja-JP" altLang="en-US" sz="600" dirty="0" smtClean="0">
              <a:latin typeface="ＭＳ ゴシック" panose="020B0609070205080204" pitchFamily="49" charset="-128"/>
            </a:endParaRPr>
          </a:p>
          <a:p>
            <a:pPr marL="266700" indent="-266700" algn="just">
              <a:tabLst>
                <a:tab pos="266700" algn="l"/>
                <a:tab pos="361950" algn="l"/>
              </a:tabLst>
            </a:pPr>
            <a:r>
              <a:rPr lang="ja-JP" altLang="en-US" sz="1050" dirty="0" smtClean="0">
                <a:latin typeface="ＭＳ ゴシック" panose="020B0609070205080204" pitchFamily="49" charset="-128"/>
              </a:rPr>
              <a:t>□① 雇用保険の適用事業主であること</a:t>
            </a:r>
          </a:p>
          <a:p>
            <a:pPr marL="357188" indent="-357188" algn="just">
              <a:spcBef>
                <a:spcPts val="300"/>
              </a:spcBef>
              <a:tabLst>
                <a:tab pos="357188" algn="l"/>
              </a:tabLst>
            </a:pPr>
            <a:r>
              <a:rPr lang="ja-JP" altLang="en-US" sz="1050" dirty="0" smtClean="0">
                <a:solidFill>
                  <a:srgbClr val="000000"/>
                </a:solidFill>
                <a:latin typeface="ＭＳ ゴシック" panose="020B0609070205080204" pitchFamily="49" charset="-128"/>
              </a:rPr>
              <a:t>□</a:t>
            </a:r>
            <a:r>
              <a:rPr lang="ja-JP" altLang="en-US" sz="1050" dirty="0" smtClean="0">
                <a:latin typeface="ＭＳ ゴシック" panose="020B0609070205080204" pitchFamily="49" charset="-128"/>
              </a:rPr>
              <a:t>② 対象労働者（雇入れ日現在における満年齢が</a:t>
            </a:r>
            <a:r>
              <a:rPr lang="en-US" altLang="ja-JP" sz="1050" dirty="0" smtClean="0">
                <a:latin typeface="ＭＳ ゴシック" panose="020B0609070205080204" pitchFamily="49" charset="-128"/>
              </a:rPr>
              <a:t>65</a:t>
            </a:r>
            <a:r>
              <a:rPr lang="ja-JP" altLang="en-US" sz="1050" dirty="0" smtClean="0">
                <a:latin typeface="ＭＳ ゴシック" panose="020B0609070205080204" pitchFamily="49" charset="-128"/>
              </a:rPr>
              <a:t>歳未満の者に限る）をハローワーク、地方運輸局、適正な</a:t>
            </a:r>
            <a:r>
              <a:rPr lang="ja-JP" altLang="en-US" sz="1050" dirty="0">
                <a:latin typeface="ＭＳ ゴシック" panose="020B0609070205080204" pitchFamily="49" charset="-128"/>
              </a:rPr>
              <a:t>運用</a:t>
            </a:r>
            <a:r>
              <a:rPr lang="ja-JP" altLang="en-US" sz="1050" dirty="0" smtClean="0">
                <a:latin typeface="ＭＳ ゴシック" panose="020B0609070205080204" pitchFamily="49" charset="-128"/>
              </a:rPr>
              <a:t>を期すことのできる特定地方公共団体、有料・無料の職業紹介事業者または無料船員職業紹介事業者の紹介により、</a:t>
            </a:r>
            <a:r>
              <a:rPr lang="ja-JP" altLang="en-US" sz="1050" u="sng" dirty="0" smtClean="0">
                <a:latin typeface="ＭＳ ゴシック" panose="020B0609070205080204" pitchFamily="49" charset="-128"/>
              </a:rPr>
              <a:t>雇用保険の一般被保険者として</a:t>
            </a:r>
            <a:r>
              <a:rPr lang="ja-JP" altLang="en-US" sz="1050" dirty="0" smtClean="0">
                <a:latin typeface="ＭＳ ゴシック" panose="020B0609070205080204" pitchFamily="49" charset="-128"/>
              </a:rPr>
              <a:t>雇い入れる事業主であること</a:t>
            </a:r>
            <a:endParaRPr lang="en-US" altLang="ja-JP" sz="1050" dirty="0" smtClean="0">
              <a:latin typeface="ＭＳ ゴシック" panose="020B0609070205080204" pitchFamily="49" charset="-128"/>
            </a:endParaRPr>
          </a:p>
          <a:p>
            <a:pPr marL="357188" indent="-357188" algn="just">
              <a:spcBef>
                <a:spcPts val="300"/>
              </a:spcBef>
              <a:tabLst>
                <a:tab pos="357188" algn="l"/>
              </a:tabLst>
            </a:pPr>
            <a:r>
              <a:rPr lang="ja-JP" altLang="en-US" sz="1050" dirty="0" smtClean="0">
                <a:solidFill>
                  <a:srgbClr val="000000"/>
                </a:solidFill>
                <a:latin typeface="ＭＳ ゴシック" panose="020B0609070205080204" pitchFamily="49" charset="-128"/>
              </a:rPr>
              <a:t>□</a:t>
            </a:r>
            <a:r>
              <a:rPr lang="ja-JP" altLang="en-US" sz="1050" dirty="0" smtClean="0">
                <a:latin typeface="ＭＳ ゴシック" panose="020B0609070205080204" pitchFamily="49" charset="-128"/>
              </a:rPr>
              <a:t>③ 対象労働者を雇用保険の一般被保険者として</a:t>
            </a:r>
            <a:r>
              <a:rPr lang="ja-JP" altLang="en-US" sz="1050" u="sng" dirty="0" smtClean="0">
                <a:latin typeface="ＭＳ ゴシック" panose="020B0609070205080204" pitchFamily="49" charset="-128"/>
              </a:rPr>
              <a:t>継続して雇用すること</a:t>
            </a:r>
            <a:r>
              <a:rPr lang="ja-JP" altLang="en-US" sz="1050" dirty="0" smtClean="0">
                <a:latin typeface="ＭＳ ゴシック" panose="020B0609070205080204" pitchFamily="49" charset="-128"/>
              </a:rPr>
              <a:t>（対象労働者の年齢が</a:t>
            </a:r>
            <a:r>
              <a:rPr lang="en-US" altLang="ja-JP" sz="1050" dirty="0" smtClean="0">
                <a:latin typeface="ＭＳ ゴシック" panose="020B0609070205080204" pitchFamily="49" charset="-128"/>
              </a:rPr>
              <a:t>65</a:t>
            </a:r>
            <a:r>
              <a:rPr lang="ja-JP" altLang="en-US" sz="1050" dirty="0" smtClean="0">
                <a:latin typeface="ＭＳ ゴシック" panose="020B0609070205080204" pitchFamily="49" charset="-128"/>
              </a:rPr>
              <a:t>歳以上に</a:t>
            </a:r>
            <a:r>
              <a:rPr lang="ja-JP" altLang="en-US" sz="1050" dirty="0">
                <a:latin typeface="ＭＳ ゴシック" panose="020B0609070205080204" pitchFamily="49" charset="-128"/>
              </a:rPr>
              <a:t>達する</a:t>
            </a:r>
            <a:r>
              <a:rPr lang="ja-JP" altLang="en-US" sz="1050" dirty="0" smtClean="0">
                <a:latin typeface="ＭＳ ゴシック" panose="020B0609070205080204" pitchFamily="49" charset="-128"/>
              </a:rPr>
              <a:t>まで継続して雇用し、かつ、当該雇用期間が継続して２年以上（短時間労働者以外</a:t>
            </a:r>
            <a:r>
              <a:rPr lang="ja-JP" altLang="en-US" sz="1050" dirty="0">
                <a:latin typeface="ＭＳ ゴシック" panose="020B0609070205080204" pitchFamily="49" charset="-128"/>
              </a:rPr>
              <a:t>の</a:t>
            </a:r>
            <a:r>
              <a:rPr lang="ja-JP" altLang="en-US" sz="1050" dirty="0" smtClean="0">
                <a:latin typeface="ＭＳ ゴシック" panose="020B0609070205080204" pitchFamily="49" charset="-128"/>
              </a:rPr>
              <a:t>重度障害者等を雇い入れる場合にあっては３年以上）であることをいう）</a:t>
            </a:r>
            <a:r>
              <a:rPr lang="ja-JP" altLang="en-US" sz="1050" u="sng" dirty="0" smtClean="0">
                <a:latin typeface="ＭＳ ゴシック" panose="020B0609070205080204" pitchFamily="49" charset="-128"/>
              </a:rPr>
              <a:t>が確実である</a:t>
            </a:r>
            <a:r>
              <a:rPr lang="en-US" altLang="ja-JP" sz="1050" baseline="30000" dirty="0" smtClean="0">
                <a:latin typeface="ＭＳ ゴシック" panose="020B0609070205080204" pitchFamily="49" charset="-128"/>
              </a:rPr>
              <a:t>※</a:t>
            </a:r>
            <a:r>
              <a:rPr lang="ja-JP" altLang="en-US" sz="1050" baseline="30000" dirty="0" smtClean="0">
                <a:latin typeface="ＭＳ ゴシック" panose="020B0609070205080204" pitchFamily="49" charset="-128"/>
              </a:rPr>
              <a:t>１</a:t>
            </a:r>
            <a:r>
              <a:rPr lang="ja-JP" altLang="en-US" sz="1050" dirty="0" smtClean="0">
                <a:latin typeface="ＭＳ ゴシック" panose="020B0609070205080204" pitchFamily="49" charset="-128"/>
              </a:rPr>
              <a:t>と認められる事業主であること</a:t>
            </a:r>
            <a:endParaRPr lang="en-US" altLang="ja-JP" sz="1050" dirty="0" smtClean="0">
              <a:latin typeface="ＭＳ ゴシック" panose="020B0609070205080204" pitchFamily="49" charset="-128"/>
            </a:endParaRPr>
          </a:p>
          <a:p>
            <a:pPr marL="628650" indent="-271463" algn="just">
              <a:lnSpc>
                <a:spcPts val="900"/>
              </a:lnSpc>
              <a:spcBef>
                <a:spcPts val="0"/>
              </a:spcBef>
              <a:tabLst>
                <a:tab pos="361950" algn="l"/>
                <a:tab pos="628650" algn="l"/>
              </a:tabLst>
            </a:pPr>
            <a:r>
              <a:rPr lang="en-US" altLang="ja-JP" sz="800" dirty="0" smtClean="0">
                <a:latin typeface="ＭＳ ゴシック" panose="020B0609070205080204" pitchFamily="49" charset="-128"/>
              </a:rPr>
              <a:t>※</a:t>
            </a:r>
            <a:r>
              <a:rPr lang="ja-JP" altLang="en-US" sz="800" dirty="0" smtClean="0">
                <a:latin typeface="ＭＳ ゴシック" panose="020B0609070205080204" pitchFamily="49" charset="-128"/>
              </a:rPr>
              <a:t>１</a:t>
            </a:r>
            <a:r>
              <a:rPr lang="en-US" altLang="ja-JP" sz="800" dirty="0" smtClean="0">
                <a:latin typeface="ＭＳ ゴシック" panose="020B0609070205080204" pitchFamily="49" charset="-128"/>
              </a:rPr>
              <a:t>:</a:t>
            </a:r>
            <a:r>
              <a:rPr lang="ja-JP" altLang="en-US" sz="800" dirty="0" smtClean="0">
                <a:latin typeface="ＭＳ ゴシック" panose="020B0609070205080204" pitchFamily="49" charset="-128"/>
              </a:rPr>
              <a:t>有期雇用契約において、勤務成績等により更新の有無を判断する場合等は、継続して雇用することが確実であると認められず、支給対象となりません</a:t>
            </a:r>
          </a:p>
          <a:p>
            <a:pPr marL="357188" indent="-357188" algn="just">
              <a:spcBef>
                <a:spcPts val="300"/>
              </a:spcBef>
              <a:tabLst>
                <a:tab pos="266700" algn="l"/>
                <a:tab pos="357188" algn="l"/>
              </a:tabLst>
            </a:pPr>
            <a:r>
              <a:rPr lang="ja-JP" altLang="en-US" sz="1050" dirty="0" smtClean="0">
                <a:latin typeface="ＭＳ ゴシック" panose="020B0609070205080204" pitchFamily="49" charset="-128"/>
              </a:rPr>
              <a:t>□④ 対象労働者の雇入れ日の前後</a:t>
            </a:r>
            <a:r>
              <a:rPr lang="ja-JP" altLang="en-US" sz="1050" dirty="0">
                <a:latin typeface="ＭＳ ゴシック" panose="020B0609070205080204" pitchFamily="49" charset="-128"/>
              </a:rPr>
              <a:t>６か月間（以下「基準期間」という）に</a:t>
            </a:r>
            <a:r>
              <a:rPr lang="ja-JP" altLang="en-US" sz="1050" dirty="0" smtClean="0">
                <a:latin typeface="ＭＳ ゴシック" panose="020B0609070205080204" pitchFamily="49" charset="-128"/>
              </a:rPr>
              <a:t>事業主の都合による従業員の解雇（勧奨退職を含む）をしていないこと</a:t>
            </a:r>
            <a:endParaRPr lang="en-US" altLang="ja-JP" sz="1050" dirty="0">
              <a:latin typeface="ＭＳ ゴシック" panose="020B0609070205080204" pitchFamily="49" charset="-128"/>
            </a:endParaRPr>
          </a:p>
          <a:p>
            <a:pPr marL="357188" indent="-357188" algn="just">
              <a:spcBef>
                <a:spcPts val="300"/>
              </a:spcBef>
              <a:tabLst>
                <a:tab pos="266700" algn="l"/>
                <a:tab pos="357188" algn="l"/>
              </a:tabLst>
            </a:pPr>
            <a:r>
              <a:rPr lang="ja-JP" altLang="en-US" sz="1050" dirty="0" smtClean="0">
                <a:latin typeface="ＭＳ ゴシック" panose="020B0609070205080204" pitchFamily="49" charset="-128"/>
              </a:rPr>
              <a:t>□⑤ </a:t>
            </a:r>
            <a:r>
              <a:rPr lang="ja-JP" altLang="en-US" sz="1050" dirty="0">
                <a:latin typeface="ＭＳ ゴシック" panose="020B0609070205080204" pitchFamily="49" charset="-128"/>
              </a:rPr>
              <a:t>対象労働者の</a:t>
            </a:r>
            <a:r>
              <a:rPr lang="ja-JP" altLang="en-US" sz="1050" dirty="0" smtClean="0">
                <a:latin typeface="ＭＳ ゴシック" panose="020B0609070205080204" pitchFamily="49" charset="-128"/>
              </a:rPr>
              <a:t>雇入れ</a:t>
            </a:r>
            <a:r>
              <a:rPr lang="ja-JP" altLang="en-US" sz="1050" dirty="0">
                <a:latin typeface="ＭＳ ゴシック" panose="020B0609070205080204" pitchFamily="49" charset="-128"/>
              </a:rPr>
              <a:t>日よりも前に特定求職者雇用開発助成金（特定就職困難者コース）の支給</a:t>
            </a:r>
            <a:r>
              <a:rPr lang="ja-JP" altLang="en-US" sz="1050" dirty="0" smtClean="0">
                <a:latin typeface="ＭＳ ゴシック" panose="020B0609070205080204" pitchFamily="49" charset="-128"/>
              </a:rPr>
              <a:t>決定がなされた者</a:t>
            </a:r>
            <a:r>
              <a:rPr lang="en-US" altLang="ja-JP" sz="1050" baseline="30000" dirty="0"/>
              <a:t>※</a:t>
            </a:r>
            <a:r>
              <a:rPr lang="ja-JP" altLang="en-US" sz="1050" baseline="30000" dirty="0"/>
              <a:t>２</a:t>
            </a:r>
            <a:r>
              <a:rPr lang="ja-JP" altLang="en-US" sz="1050" dirty="0" smtClean="0">
                <a:latin typeface="ＭＳ ゴシック" panose="020B0609070205080204" pitchFamily="49" charset="-128"/>
              </a:rPr>
              <a:t>を</a:t>
            </a:r>
            <a:r>
              <a:rPr lang="ja-JP" altLang="en-US" sz="1050" dirty="0">
                <a:latin typeface="ＭＳ ゴシック" panose="020B0609070205080204" pitchFamily="49" charset="-128"/>
              </a:rPr>
              <a:t>、支給申請日の前日</a:t>
            </a:r>
            <a:r>
              <a:rPr lang="ja-JP" altLang="en-US" sz="1050" dirty="0" smtClean="0">
                <a:latin typeface="ＭＳ ゴシック" panose="020B0609070205080204" pitchFamily="49" charset="-128"/>
              </a:rPr>
              <a:t>から過去３年間に、その助成対象期間中に事業主の都合により解雇・雇止め等をして</a:t>
            </a:r>
            <a:r>
              <a:rPr lang="ja-JP" altLang="en-US" sz="1050" dirty="0">
                <a:latin typeface="ＭＳ ゴシック" panose="020B0609070205080204" pitchFamily="49" charset="-128"/>
              </a:rPr>
              <a:t>いない</a:t>
            </a:r>
            <a:r>
              <a:rPr lang="ja-JP" altLang="en-US" sz="1050" dirty="0" smtClean="0">
                <a:latin typeface="ＭＳ ゴシック" panose="020B0609070205080204" pitchFamily="49" charset="-128"/>
              </a:rPr>
              <a:t>こと（平成</a:t>
            </a:r>
            <a:r>
              <a:rPr lang="en-US" altLang="ja-JP" sz="1050" dirty="0" smtClean="0">
                <a:latin typeface="ＭＳ ゴシック" panose="020B0609070205080204" pitchFamily="49" charset="-128"/>
              </a:rPr>
              <a:t>30</a:t>
            </a:r>
            <a:r>
              <a:rPr lang="ja-JP" altLang="en-US" sz="1050" dirty="0" smtClean="0">
                <a:latin typeface="ＭＳ ゴシック" panose="020B0609070205080204" pitchFamily="49" charset="-128"/>
              </a:rPr>
              <a:t>年</a:t>
            </a:r>
            <a:r>
              <a:rPr lang="en-US" altLang="ja-JP" sz="1050" dirty="0" smtClean="0">
                <a:latin typeface="ＭＳ ゴシック" panose="020B0609070205080204" pitchFamily="49" charset="-128"/>
              </a:rPr>
              <a:t>10</a:t>
            </a:r>
            <a:r>
              <a:rPr lang="ja-JP" altLang="en-US" sz="1050" dirty="0" smtClean="0">
                <a:latin typeface="ＭＳ ゴシック" panose="020B0609070205080204" pitchFamily="49" charset="-128"/>
              </a:rPr>
              <a:t>月１日以降に解雇・雇止め等をした場合に限る）</a:t>
            </a:r>
            <a:endParaRPr lang="en-US" altLang="ja-JP" sz="1050" dirty="0" smtClean="0">
              <a:latin typeface="ＭＳ ゴシック" panose="020B0609070205080204" pitchFamily="49" charset="-128"/>
            </a:endParaRPr>
          </a:p>
          <a:p>
            <a:pPr marL="357188" indent="-357188" algn="just">
              <a:spcBef>
                <a:spcPts val="300"/>
              </a:spcBef>
              <a:tabLst>
                <a:tab pos="266700" algn="l"/>
                <a:tab pos="357188" algn="l"/>
              </a:tabLst>
            </a:pPr>
            <a:r>
              <a:rPr lang="ja-JP" altLang="en-US" sz="800" dirty="0" smtClean="0">
                <a:latin typeface="ＭＳ ゴシック" panose="020B0609070205080204" pitchFamily="49" charset="-128"/>
              </a:rPr>
              <a:t>　　　　</a:t>
            </a:r>
            <a:r>
              <a:rPr lang="en-US" altLang="ja-JP" sz="800" dirty="0" smtClean="0">
                <a:latin typeface="ＭＳ ゴシック" panose="020B0609070205080204" pitchFamily="49" charset="-128"/>
              </a:rPr>
              <a:t>※</a:t>
            </a:r>
            <a:r>
              <a:rPr lang="ja-JP" altLang="en-US" sz="800" dirty="0">
                <a:latin typeface="ＭＳ ゴシック" panose="020B0609070205080204" pitchFamily="49" charset="-128"/>
              </a:rPr>
              <a:t>２</a:t>
            </a:r>
            <a:r>
              <a:rPr lang="ja-JP" altLang="en-US" sz="800" dirty="0" smtClean="0">
                <a:latin typeface="ＭＳ ゴシック" panose="020B0609070205080204" pitchFamily="49" charset="-128"/>
              </a:rPr>
              <a:t>：対象労働者種別が同一の</a:t>
            </a:r>
            <a:r>
              <a:rPr lang="ja-JP" altLang="en-US" sz="800" dirty="0">
                <a:latin typeface="ＭＳ ゴシック" panose="020B0609070205080204" pitchFamily="49" charset="-128"/>
              </a:rPr>
              <a:t>特定求職者雇用開発助成金</a:t>
            </a:r>
            <a:r>
              <a:rPr lang="ja-JP" altLang="en-US" sz="800" dirty="0" smtClean="0">
                <a:latin typeface="ＭＳ ゴシック" panose="020B0609070205080204" pitchFamily="49" charset="-128"/>
              </a:rPr>
              <a:t>（成長分野人材確保・育成コース）</a:t>
            </a:r>
            <a:r>
              <a:rPr lang="ja-JP" altLang="en-US" sz="800" dirty="0">
                <a:latin typeface="ＭＳ ゴシック" panose="020B0609070205080204" pitchFamily="49" charset="-128"/>
              </a:rPr>
              <a:t>の支給</a:t>
            </a:r>
            <a:r>
              <a:rPr lang="ja-JP" altLang="en-US" sz="800" dirty="0" smtClean="0">
                <a:latin typeface="ＭＳ ゴシック" panose="020B0609070205080204" pitchFamily="49" charset="-128"/>
              </a:rPr>
              <a:t>決定がなされた者</a:t>
            </a:r>
            <a:r>
              <a:rPr lang="ja-JP" altLang="en-US" sz="800" dirty="0">
                <a:latin typeface="ＭＳ ゴシック" panose="020B0609070205080204" pitchFamily="49" charset="-128"/>
              </a:rPr>
              <a:t>を含みます</a:t>
            </a:r>
            <a:r>
              <a:rPr lang="ja-JP" altLang="en-US" sz="800" dirty="0" smtClean="0">
                <a:latin typeface="ＭＳ ゴシック" panose="020B0609070205080204" pitchFamily="49" charset="-128"/>
              </a:rPr>
              <a:t>。</a:t>
            </a:r>
            <a:endParaRPr lang="en-US" altLang="ja-JP" sz="800" dirty="0">
              <a:latin typeface="ＭＳ ゴシック" panose="020B0609070205080204" pitchFamily="49" charset="-128"/>
            </a:endParaRPr>
          </a:p>
          <a:p>
            <a:pPr marL="357188" indent="-357188" algn="just">
              <a:spcBef>
                <a:spcPts val="300"/>
              </a:spcBef>
              <a:tabLst>
                <a:tab pos="266700" algn="l"/>
                <a:tab pos="357188" algn="l"/>
              </a:tabLst>
            </a:pPr>
            <a:r>
              <a:rPr lang="ja-JP" altLang="en-US" sz="1050" dirty="0" smtClean="0">
                <a:latin typeface="ＭＳ ゴシック" panose="020B0609070205080204" pitchFamily="49" charset="-128"/>
              </a:rPr>
              <a:t>□⑥ 基準期間に倒産や解雇など特定受給資格者となる離職理由の被保険者数が対象労働者の雇入れ日における被保険者数の６％を超えていない（特定受給資格者となる離職理由の被保険者が３人以下の場合を除く）こと</a:t>
            </a:r>
            <a:endParaRPr lang="en-US" altLang="ja-JP" sz="1050" dirty="0" smtClean="0">
              <a:latin typeface="ＭＳ ゴシック" panose="020B0609070205080204" pitchFamily="49" charset="-128"/>
            </a:endParaRPr>
          </a:p>
          <a:p>
            <a:pPr marL="357188" indent="-357188" algn="just">
              <a:spcBef>
                <a:spcPts val="300"/>
              </a:spcBef>
              <a:tabLst>
                <a:tab pos="266700" algn="l"/>
                <a:tab pos="357188" algn="l"/>
              </a:tabLst>
            </a:pPr>
            <a:r>
              <a:rPr lang="ja-JP" altLang="en-US" sz="1050" dirty="0" smtClean="0">
                <a:latin typeface="ＭＳ ゴシック" panose="020B0609070205080204" pitchFamily="49" charset="-128"/>
              </a:rPr>
              <a:t>□⑦ 対象労働者の出勤状況および賃金の支払い状況等を明らかにする書類（労働者名簿、賃金台帳、出勤簿など）を整備・保管し、管轄労働局長の求めに応じ提出または提示する、管轄労働局が行う実地調査に協力するなど、助成金の支給または不支給の決定に係る審査に協力する事業主であること</a:t>
            </a:r>
            <a:endParaRPr lang="en-US" altLang="ja-JP" sz="1050" dirty="0" smtClean="0">
              <a:latin typeface="ＭＳ ゴシック" panose="020B0609070205080204" pitchFamily="49" charset="-128"/>
            </a:endParaRPr>
          </a:p>
          <a:p>
            <a:pPr marL="357188" indent="-357188" algn="just">
              <a:spcBef>
                <a:spcPts val="300"/>
              </a:spcBef>
              <a:tabLst>
                <a:tab pos="266700" algn="l"/>
                <a:tab pos="357188" algn="l"/>
              </a:tabLst>
            </a:pPr>
            <a:r>
              <a:rPr lang="ja-JP" altLang="en-US" sz="1050" dirty="0" smtClean="0"/>
              <a:t>□⑧ 対象労働者の雇入れ日よりも前に特定求職者雇用開発助成金（特定就職困難者コース）の支給決定の対象となった者</a:t>
            </a:r>
            <a:r>
              <a:rPr lang="en-US" altLang="ja-JP" sz="1050" baseline="30000" dirty="0" smtClean="0"/>
              <a:t>※</a:t>
            </a:r>
            <a:r>
              <a:rPr lang="ja-JP" altLang="en-US" sz="1050" baseline="30000" dirty="0" smtClean="0"/>
              <a:t>２</a:t>
            </a:r>
            <a:r>
              <a:rPr lang="ja-JP" altLang="en-US" sz="1050" dirty="0" smtClean="0"/>
              <a:t>のうち、雇入れ日から起算して１年を経過する日（以下「確認日Ａ」という）が基準期間内にある者が５人以上いる場合であって、それらの者が、確認日Ａの時点で</a:t>
            </a:r>
            <a:r>
              <a:rPr lang="ja-JP" altLang="en-US" sz="1050" u="sng" dirty="0" smtClean="0"/>
              <a:t>離職</a:t>
            </a:r>
            <a:r>
              <a:rPr lang="en-US" altLang="ja-JP" sz="1050" u="sng" baseline="30000" dirty="0" smtClean="0"/>
              <a:t>※</a:t>
            </a:r>
            <a:r>
              <a:rPr lang="ja-JP" altLang="en-US" sz="1050" u="sng" baseline="30000" dirty="0" smtClean="0"/>
              <a:t>３</a:t>
            </a:r>
            <a:r>
              <a:rPr lang="ja-JP" altLang="en-US" sz="1050" u="sng" dirty="0" smtClean="0"/>
              <a:t>している割合が</a:t>
            </a:r>
            <a:r>
              <a:rPr lang="en-US" altLang="ja-JP" sz="1050" u="sng" dirty="0" smtClean="0">
                <a:latin typeface="ＭＳ ゴシック" panose="020B0609070205080204" pitchFamily="49" charset="-128"/>
              </a:rPr>
              <a:t>25</a:t>
            </a:r>
            <a:r>
              <a:rPr lang="ja-JP" altLang="en-US" sz="1050" u="sng" dirty="0" smtClean="0"/>
              <a:t>％</a:t>
            </a:r>
            <a:r>
              <a:rPr lang="en-US" altLang="ja-JP" sz="1050" u="sng" baseline="30000" dirty="0" smtClean="0"/>
              <a:t> ※</a:t>
            </a:r>
            <a:r>
              <a:rPr lang="ja-JP" altLang="en-US" sz="1050" u="sng" baseline="30000" dirty="0" smtClean="0"/>
              <a:t>４</a:t>
            </a:r>
            <a:r>
              <a:rPr lang="ja-JP" altLang="en-US" sz="1050" u="sng" dirty="0" smtClean="0"/>
              <a:t>を超えていないこと</a:t>
            </a:r>
            <a:r>
              <a:rPr lang="en-US" altLang="ja-JP" sz="1050" u="sng" baseline="30000" dirty="0" smtClean="0"/>
              <a:t>※</a:t>
            </a:r>
            <a:r>
              <a:rPr lang="ja-JP" altLang="en-US" sz="1050" u="sng" baseline="30000" dirty="0" smtClean="0"/>
              <a:t>５</a:t>
            </a:r>
            <a:endParaRPr lang="en-US" altLang="ja-JP" sz="1050" u="sng" strike="sngStrike" dirty="0" smtClean="0">
              <a:solidFill>
                <a:srgbClr val="FF0000"/>
              </a:solidFill>
            </a:endParaRPr>
          </a:p>
          <a:p>
            <a:pPr marL="628650" indent="-271463" algn="just">
              <a:lnSpc>
                <a:spcPts val="900"/>
              </a:lnSpc>
              <a:spcBef>
                <a:spcPts val="0"/>
              </a:spcBef>
              <a:tabLst>
                <a:tab pos="361950" algn="l"/>
                <a:tab pos="628650" algn="l"/>
              </a:tabLst>
              <a:defRPr/>
            </a:pPr>
            <a:r>
              <a:rPr lang="en-US" altLang="ja-JP" sz="800" dirty="0" smtClean="0">
                <a:latin typeface="ＭＳ ゴシック" panose="020B0609070205080204" pitchFamily="49" charset="-128"/>
              </a:rPr>
              <a:t>※</a:t>
            </a:r>
            <a:r>
              <a:rPr lang="ja-JP" altLang="en-US" sz="800" dirty="0" smtClean="0">
                <a:latin typeface="ＭＳ ゴシック" panose="020B0609070205080204" pitchFamily="49" charset="-128"/>
              </a:rPr>
              <a:t>３：</a:t>
            </a:r>
            <a:r>
              <a:rPr lang="en-US" altLang="ja-JP" sz="800" dirty="0" smtClean="0">
                <a:latin typeface="ＭＳ ゴシック" panose="020B0609070205080204" pitchFamily="49" charset="-128"/>
              </a:rPr>
              <a:t>｢</a:t>
            </a:r>
            <a:r>
              <a:rPr lang="ja-JP" altLang="en-US" sz="800" dirty="0" smtClean="0">
                <a:latin typeface="ＭＳ ゴシック" panose="020B0609070205080204" pitchFamily="49" charset="-128"/>
              </a:rPr>
              <a:t>離職」には、雇用保険被保険者資格の喪失原因が「１」である者（対象労働者の死亡など）は含みません。原則、理由を問わず、すべての離職を含みます。ただし。以下に該当する者は除きます。</a:t>
            </a:r>
            <a:endParaRPr lang="en-US" altLang="ja-JP" sz="800" dirty="0" smtClean="0">
              <a:latin typeface="ＭＳ ゴシック" panose="020B0609070205080204" pitchFamily="49" charset="-128"/>
            </a:endParaRPr>
          </a:p>
          <a:p>
            <a:pPr marL="715963" indent="-174625" algn="just">
              <a:lnSpc>
                <a:spcPts val="900"/>
              </a:lnSpc>
              <a:spcAft>
                <a:spcPts val="0"/>
              </a:spcAft>
              <a:tabLst>
                <a:tab pos="809625" algn="l"/>
                <a:tab pos="898525" algn="l"/>
              </a:tabLst>
              <a:defRPr/>
            </a:pPr>
            <a:r>
              <a:rPr lang="ja-JP" altLang="ja-JP" sz="800" kern="100" dirty="0" smtClean="0">
                <a:latin typeface="ＭＳ ゴシック" panose="020B0609070205080204" pitchFamily="49" charset="-128"/>
                <a:cs typeface="Times New Roman"/>
              </a:rPr>
              <a:t>・</a:t>
            </a:r>
            <a:r>
              <a:rPr lang="ja-JP" altLang="en-US" sz="800" kern="100" dirty="0">
                <a:latin typeface="ＭＳ ゴシック" panose="020B0609070205080204" pitchFamily="49" charset="-128"/>
                <a:cs typeface="Times New Roman"/>
              </a:rPr>
              <a:t> </a:t>
            </a:r>
            <a:r>
              <a:rPr lang="ja-JP" altLang="ja-JP" sz="800" kern="100" dirty="0" smtClean="0">
                <a:latin typeface="ＭＳ ゴシック" panose="020B0609070205080204" pitchFamily="49" charset="-128"/>
                <a:cs typeface="Times New Roman"/>
              </a:rPr>
              <a:t>雇用保険被</a:t>
            </a:r>
            <a:r>
              <a:rPr lang="ja-JP" altLang="ja-JP" sz="800" kern="100" dirty="0">
                <a:latin typeface="ＭＳ ゴシック" panose="020B0609070205080204" pitchFamily="49" charset="-128"/>
                <a:cs typeface="Times New Roman"/>
              </a:rPr>
              <a:t>保険者資格の喪失原因が「２」（対象労働者の死亡、事業主都合による離職等以外の者）である者のうち、天災その他やむを得ない</a:t>
            </a:r>
            <a:r>
              <a:rPr lang="ja-JP" altLang="ja-JP" sz="800" kern="100" dirty="0" smtClean="0">
                <a:latin typeface="ＭＳ ゴシック" panose="020B0609070205080204" pitchFamily="49" charset="-128"/>
                <a:cs typeface="Times New Roman"/>
              </a:rPr>
              <a:t>理由に</a:t>
            </a:r>
            <a:r>
              <a:rPr lang="ja-JP" altLang="ja-JP" sz="800" kern="100" dirty="0">
                <a:latin typeface="ＭＳ ゴシック" panose="020B0609070205080204" pitchFamily="49" charset="-128"/>
                <a:cs typeface="Times New Roman"/>
              </a:rPr>
              <a:t>よって事業の継続が不可能となったことによる解雇などの離職理由により離職した</a:t>
            </a:r>
            <a:r>
              <a:rPr lang="ja-JP" altLang="ja-JP" sz="800" kern="100" dirty="0" smtClean="0">
                <a:latin typeface="ＭＳ ゴシック" panose="020B0609070205080204" pitchFamily="49" charset="-128"/>
                <a:cs typeface="Times New Roman"/>
              </a:rPr>
              <a:t>者</a:t>
            </a:r>
            <a:endParaRPr lang="en-US" altLang="ja-JP" sz="800" kern="100" dirty="0" smtClean="0">
              <a:latin typeface="ＭＳ ゴシック" panose="020B0609070205080204" pitchFamily="49" charset="-128"/>
              <a:cs typeface="Times New Roman"/>
            </a:endParaRPr>
          </a:p>
          <a:p>
            <a:pPr marL="715963" indent="-174625" algn="just">
              <a:lnSpc>
                <a:spcPts val="900"/>
              </a:lnSpc>
              <a:spcAft>
                <a:spcPts val="0"/>
              </a:spcAft>
              <a:tabLst>
                <a:tab pos="809625" algn="l"/>
                <a:tab pos="898525" algn="l"/>
              </a:tabLst>
              <a:defRPr/>
            </a:pPr>
            <a:r>
              <a:rPr lang="ja-JP" altLang="ja-JP" sz="800" kern="100" dirty="0" smtClean="0">
                <a:latin typeface="ＭＳ ゴシック" panose="020B0609070205080204" pitchFamily="49" charset="-128"/>
                <a:cs typeface="Times New Roman"/>
              </a:rPr>
              <a:t>・ </a:t>
            </a:r>
            <a:r>
              <a:rPr lang="ja-JP" altLang="ja-JP" sz="800" kern="100" dirty="0">
                <a:latin typeface="ＭＳ ゴシック" panose="020B0609070205080204" pitchFamily="49" charset="-128"/>
                <a:cs typeface="Times New Roman"/>
              </a:rPr>
              <a:t>同一事業所に継続して２年以上（助成対象期間が３年の者にあっては３年以上）雇用され、かつ、</a:t>
            </a:r>
            <a:r>
              <a:rPr lang="en-US" altLang="ja-JP" sz="800" kern="100" dirty="0">
                <a:latin typeface="ＭＳ ゴシック" panose="020B0609070205080204" pitchFamily="49" charset="-128"/>
                <a:cs typeface="Times New Roman"/>
              </a:rPr>
              <a:t>65</a:t>
            </a:r>
            <a:r>
              <a:rPr lang="ja-JP" altLang="ja-JP" sz="800" kern="100" dirty="0">
                <a:latin typeface="ＭＳ ゴシック" panose="020B0609070205080204" pitchFamily="49" charset="-128"/>
                <a:cs typeface="Times New Roman"/>
              </a:rPr>
              <a:t>歳以上の年齢で離職した</a:t>
            </a:r>
            <a:r>
              <a:rPr lang="ja-JP" altLang="ja-JP" sz="800" kern="100" dirty="0" smtClean="0">
                <a:latin typeface="ＭＳ ゴシック" panose="020B0609070205080204" pitchFamily="49" charset="-128"/>
                <a:cs typeface="Times New Roman"/>
              </a:rPr>
              <a:t>者</a:t>
            </a:r>
            <a:endParaRPr lang="en-US" altLang="ja-JP" sz="800" kern="100" dirty="0">
              <a:latin typeface="ＭＳ ゴシック" panose="020B0609070205080204" pitchFamily="49" charset="-128"/>
              <a:cs typeface="Times New Roman"/>
            </a:endParaRPr>
          </a:p>
          <a:p>
            <a:pPr marL="715963" indent="-174625" algn="just">
              <a:lnSpc>
                <a:spcPts val="900"/>
              </a:lnSpc>
              <a:spcAft>
                <a:spcPts val="0"/>
              </a:spcAft>
              <a:tabLst>
                <a:tab pos="809625" algn="l"/>
                <a:tab pos="898525" algn="l"/>
              </a:tabLst>
              <a:defRPr/>
            </a:pPr>
            <a:r>
              <a:rPr lang="ja-JP" altLang="ja-JP" sz="800" kern="100" dirty="0" smtClean="0">
                <a:latin typeface="ＭＳ ゴシック" panose="020B0609070205080204" pitchFamily="49" charset="-128"/>
                <a:cs typeface="Times New Roman"/>
              </a:rPr>
              <a:t>・ </a:t>
            </a:r>
            <a:r>
              <a:rPr lang="ja-JP" altLang="ja-JP" sz="800" kern="100" dirty="0">
                <a:latin typeface="ＭＳ ゴシック" panose="020B0609070205080204" pitchFamily="49" charset="-128"/>
                <a:cs typeface="Times New Roman"/>
              </a:rPr>
              <a:t>就労継続支援Ａ型事業所のサービス利用者として雇用されていた者であって、離職理由がＡ型事業所の支援を受けたことによる一般就労への移行</a:t>
            </a:r>
            <a:r>
              <a:rPr lang="ja-JP" altLang="ja-JP" sz="800" kern="100" dirty="0" smtClean="0">
                <a:latin typeface="ＭＳ ゴシック" panose="020B0609070205080204" pitchFamily="49" charset="-128"/>
                <a:cs typeface="Times New Roman"/>
              </a:rPr>
              <a:t>である者</a:t>
            </a:r>
            <a:endParaRPr lang="en-US" altLang="ja-JP" sz="800" kern="100" dirty="0" smtClean="0">
              <a:latin typeface="ＭＳ ゴシック" panose="020B0609070205080204" pitchFamily="49" charset="-128"/>
              <a:cs typeface="Times New Roman"/>
            </a:endParaRPr>
          </a:p>
          <a:p>
            <a:pPr marL="628650" indent="-269875" algn="just">
              <a:lnSpc>
                <a:spcPts val="900"/>
              </a:lnSpc>
              <a:spcAft>
                <a:spcPts val="0"/>
              </a:spcAft>
              <a:tabLst>
                <a:tab pos="809625" algn="l"/>
                <a:tab pos="898525" algn="l"/>
              </a:tabLst>
              <a:defRPr/>
            </a:pPr>
            <a:r>
              <a:rPr lang="en-US" altLang="ja-JP" sz="800" dirty="0" smtClean="0">
                <a:latin typeface="ＭＳ ゴシック" panose="020B0609070205080204" pitchFamily="49" charset="-128"/>
              </a:rPr>
              <a:t>※</a:t>
            </a:r>
            <a:r>
              <a:rPr lang="ja-JP" altLang="en-US" sz="800" dirty="0" smtClean="0">
                <a:latin typeface="ＭＳ ゴシック" panose="020B0609070205080204" pitchFamily="49" charset="-128"/>
              </a:rPr>
              <a:t>４：就労継続支援Ａ型事業所が、平成</a:t>
            </a:r>
            <a:r>
              <a:rPr lang="en-US" altLang="ja-JP" sz="800" dirty="0">
                <a:latin typeface="ＭＳ ゴシック" panose="020B0609070205080204" pitchFamily="49" charset="-128"/>
              </a:rPr>
              <a:t>29</a:t>
            </a:r>
            <a:r>
              <a:rPr lang="ja-JP" altLang="en-US" sz="800" dirty="0" smtClean="0">
                <a:latin typeface="ＭＳ ゴシック" panose="020B0609070205080204" pitchFamily="49" charset="-128"/>
              </a:rPr>
              <a:t>年４月</a:t>
            </a:r>
            <a:r>
              <a:rPr lang="en-US" altLang="ja-JP" sz="800" dirty="0" smtClean="0">
                <a:latin typeface="ＭＳ ゴシック" panose="020B0609070205080204" pitchFamily="49" charset="-128"/>
              </a:rPr>
              <a:t>30</a:t>
            </a:r>
            <a:r>
              <a:rPr lang="ja-JP" altLang="en-US" sz="800" dirty="0" smtClean="0">
                <a:latin typeface="ＭＳ ゴシック" panose="020B0609070205080204" pitchFamily="49" charset="-128"/>
              </a:rPr>
              <a:t>日以前に対象労働者を雇い入れている場合は、「</a:t>
            </a:r>
            <a:r>
              <a:rPr lang="en-US" altLang="ja-JP" sz="800" dirty="0" smtClean="0">
                <a:latin typeface="ＭＳ ゴシック" panose="020B0609070205080204" pitchFamily="49" charset="-128"/>
              </a:rPr>
              <a:t>25</a:t>
            </a:r>
            <a:r>
              <a:rPr lang="ja-JP" altLang="en-US" sz="800" dirty="0" smtClean="0">
                <a:latin typeface="ＭＳ ゴシック" panose="020B0609070205080204" pitchFamily="49" charset="-128"/>
              </a:rPr>
              <a:t>％」を「</a:t>
            </a:r>
            <a:r>
              <a:rPr lang="en-US" altLang="ja-JP" sz="800" dirty="0" smtClean="0">
                <a:latin typeface="ＭＳ ゴシック" panose="020B0609070205080204" pitchFamily="49" charset="-128"/>
              </a:rPr>
              <a:t>50</a:t>
            </a:r>
            <a:r>
              <a:rPr lang="ja-JP" altLang="en-US" sz="800" dirty="0" smtClean="0">
                <a:latin typeface="ＭＳ ゴシック" panose="020B0609070205080204" pitchFamily="49" charset="-128"/>
              </a:rPr>
              <a:t>％」と読み替えます。</a:t>
            </a:r>
            <a:endParaRPr lang="en-US" altLang="ja-JP" sz="800" dirty="0" smtClean="0">
              <a:latin typeface="ＭＳ ゴシック" panose="020B0609070205080204" pitchFamily="49" charset="-128"/>
            </a:endParaRPr>
          </a:p>
          <a:p>
            <a:pPr marL="628650" indent="-269875" algn="just">
              <a:lnSpc>
                <a:spcPts val="900"/>
              </a:lnSpc>
              <a:spcAft>
                <a:spcPts val="0"/>
              </a:spcAft>
              <a:tabLst>
                <a:tab pos="809625" algn="l"/>
                <a:tab pos="898525" algn="l"/>
              </a:tabLst>
              <a:defRPr/>
            </a:pPr>
            <a:r>
              <a:rPr lang="en-US" altLang="ja-JP" sz="800" kern="100" dirty="0" smtClean="0">
                <a:latin typeface="ＭＳ ゴシック" panose="020B0609070205080204" pitchFamily="49" charset="-128"/>
                <a:cs typeface="Times New Roman"/>
              </a:rPr>
              <a:t>※</a:t>
            </a:r>
            <a:r>
              <a:rPr lang="ja-JP" altLang="en-US" sz="800" kern="100" dirty="0" smtClean="0">
                <a:latin typeface="ＭＳ ゴシック" panose="020B0609070205080204" pitchFamily="49" charset="-128"/>
                <a:cs typeface="Times New Roman"/>
              </a:rPr>
              <a:t>５：支給対象期（第１期）の初日が平成</a:t>
            </a:r>
            <a:r>
              <a:rPr lang="en-US" altLang="ja-JP" sz="800" kern="100" dirty="0" smtClean="0">
                <a:latin typeface="ＭＳ ゴシック" panose="020B0609070205080204" pitchFamily="49" charset="-128"/>
                <a:cs typeface="Times New Roman"/>
              </a:rPr>
              <a:t>30</a:t>
            </a:r>
            <a:r>
              <a:rPr lang="ja-JP" altLang="en-US" sz="800" kern="100" dirty="0" smtClean="0">
                <a:latin typeface="ＭＳ ゴシック" panose="020B0609070205080204" pitchFamily="49" charset="-128"/>
                <a:cs typeface="Times New Roman"/>
              </a:rPr>
              <a:t>年</a:t>
            </a:r>
            <a:r>
              <a:rPr lang="en-US" altLang="ja-JP" sz="800" kern="100" dirty="0" smtClean="0">
                <a:latin typeface="ＭＳ ゴシック" panose="020B0609070205080204" pitchFamily="49" charset="-128"/>
                <a:cs typeface="Times New Roman"/>
              </a:rPr>
              <a:t>10</a:t>
            </a:r>
            <a:r>
              <a:rPr lang="ja-JP" altLang="en-US" sz="800" kern="100" dirty="0" smtClean="0">
                <a:latin typeface="ＭＳ ゴシック" panose="020B0609070205080204" pitchFamily="49" charset="-128"/>
                <a:cs typeface="Times New Roman"/>
              </a:rPr>
              <a:t>月１日以降である場合、本要件は</a:t>
            </a:r>
            <a:r>
              <a:rPr lang="ja-JP" altLang="en-US" sz="800" b="1" u="sng" kern="100" dirty="0" smtClean="0">
                <a:latin typeface="ＭＳ ゴシック" panose="020B0609070205080204" pitchFamily="49" charset="-128"/>
                <a:cs typeface="Times New Roman"/>
              </a:rPr>
              <a:t>就労継続支援Ａ型事業所</a:t>
            </a:r>
            <a:r>
              <a:rPr lang="ja-JP" altLang="en-US" sz="800" kern="100" dirty="0" smtClean="0">
                <a:latin typeface="ＭＳ ゴシック" panose="020B0609070205080204" pitchFamily="49" charset="-128"/>
                <a:cs typeface="Times New Roman"/>
              </a:rPr>
              <a:t>にのみ適用されます。</a:t>
            </a:r>
            <a:endParaRPr lang="en-US" altLang="ja-JP" sz="800" kern="100" dirty="0">
              <a:latin typeface="ＭＳ ゴシック" panose="020B0609070205080204" pitchFamily="49" charset="-128"/>
              <a:cs typeface="Times New Roman"/>
            </a:endParaRPr>
          </a:p>
          <a:p>
            <a:pPr marL="355600" indent="-711200" algn="just">
              <a:spcBef>
                <a:spcPts val="0"/>
              </a:spcBef>
              <a:buNone/>
              <a:tabLst>
                <a:tab pos="266700" algn="l"/>
                <a:tab pos="269875" algn="l"/>
              </a:tabLst>
              <a:defRPr/>
            </a:pPr>
            <a:r>
              <a:rPr lang="ja-JP" altLang="en-US" sz="1050" dirty="0" smtClean="0">
                <a:latin typeface="ＭＳ ゴシック" panose="020B0609070205080204" pitchFamily="49" charset="-128"/>
              </a:rPr>
              <a:t>□⑨ 対象</a:t>
            </a:r>
            <a:r>
              <a:rPr lang="ja-JP" altLang="en-US" sz="1050" dirty="0">
                <a:latin typeface="ＭＳ ゴシック" panose="020B0609070205080204" pitchFamily="49" charset="-128"/>
              </a:rPr>
              <a:t>労働者の雇入れ日よりも前に</a:t>
            </a:r>
            <a:r>
              <a:rPr lang="ja-JP" altLang="en-US" sz="1050" dirty="0" smtClean="0">
                <a:latin typeface="ＭＳ ゴシック" panose="020B0609070205080204" pitchFamily="49" charset="-128"/>
              </a:rPr>
              <a:t>特定求職者雇用開発助成金</a:t>
            </a:r>
            <a:r>
              <a:rPr lang="ja-JP" altLang="en-US" sz="1050" dirty="0">
                <a:latin typeface="ＭＳ ゴシック" panose="020B0609070205080204" pitchFamily="49" charset="-128"/>
              </a:rPr>
              <a:t>（特定就職困難者コース）の支給決定の対象となった</a:t>
            </a:r>
            <a:r>
              <a:rPr lang="ja-JP" altLang="en-US" sz="1050" dirty="0" smtClean="0">
                <a:latin typeface="ＭＳ ゴシック" panose="020B0609070205080204" pitchFamily="49" charset="-128"/>
              </a:rPr>
              <a:t>者</a:t>
            </a:r>
            <a:r>
              <a:rPr lang="en-US" altLang="ja-JP" sz="1050" baseline="30000" dirty="0"/>
              <a:t>※</a:t>
            </a:r>
            <a:r>
              <a:rPr lang="ja-JP" altLang="en-US" sz="1050" baseline="30000" dirty="0"/>
              <a:t>２</a:t>
            </a:r>
            <a:r>
              <a:rPr lang="ja-JP" altLang="en-US" sz="1050" dirty="0" smtClean="0">
                <a:latin typeface="ＭＳ ゴシック" panose="020B0609070205080204" pitchFamily="49" charset="-128"/>
              </a:rPr>
              <a:t>の</a:t>
            </a:r>
            <a:r>
              <a:rPr lang="ja-JP" altLang="en-US" sz="1050" dirty="0">
                <a:latin typeface="ＭＳ ゴシック" panose="020B0609070205080204" pitchFamily="49" charset="-128"/>
              </a:rPr>
              <a:t>うち、助成</a:t>
            </a:r>
            <a:r>
              <a:rPr lang="ja-JP" altLang="en-US" sz="1050" dirty="0" smtClean="0">
                <a:latin typeface="ＭＳ ゴシック" panose="020B0609070205080204" pitchFamily="49" charset="-128"/>
              </a:rPr>
              <a:t>対象期間</a:t>
            </a:r>
            <a:r>
              <a:rPr lang="en-US" altLang="ja-JP" sz="1050" baseline="30000" dirty="0" smtClean="0">
                <a:latin typeface="ＭＳ ゴシック" panose="020B0609070205080204" pitchFamily="49" charset="-128"/>
              </a:rPr>
              <a:t>※</a:t>
            </a:r>
            <a:r>
              <a:rPr lang="ja-JP" altLang="en-US" sz="1050" baseline="30000" dirty="0" smtClean="0">
                <a:latin typeface="ＭＳ ゴシック" panose="020B0609070205080204" pitchFamily="49" charset="-128"/>
              </a:rPr>
              <a:t>６</a:t>
            </a:r>
            <a:r>
              <a:rPr lang="ja-JP" altLang="en-US" sz="1050" dirty="0" smtClean="0">
                <a:latin typeface="ＭＳ ゴシック" panose="020B0609070205080204" pitchFamily="49" charset="-128"/>
              </a:rPr>
              <a:t>の</a:t>
            </a:r>
            <a:r>
              <a:rPr lang="ja-JP" altLang="en-US" sz="1050" dirty="0">
                <a:latin typeface="ＭＳ ゴシック" panose="020B0609070205080204" pitchFamily="49" charset="-128"/>
              </a:rPr>
              <a:t>末日の</a:t>
            </a:r>
            <a:r>
              <a:rPr lang="ja-JP" altLang="en-US" sz="1050" dirty="0" smtClean="0">
                <a:latin typeface="ＭＳ ゴシック" panose="020B0609070205080204" pitchFamily="49" charset="-128"/>
              </a:rPr>
              <a:t>翌日</a:t>
            </a:r>
            <a:r>
              <a:rPr lang="ja-JP" altLang="en-US" sz="1050" dirty="0">
                <a:latin typeface="ＭＳ ゴシック" panose="020B0609070205080204" pitchFamily="49" charset="-128"/>
              </a:rPr>
              <a:t>から起算して１年を経過する日（以下「確認日Ｂ」という）が基準期間内にある者</a:t>
            </a:r>
            <a:r>
              <a:rPr lang="ja-JP" altLang="en-US" sz="1050" dirty="0" smtClean="0">
                <a:latin typeface="ＭＳ ゴシック" panose="020B0609070205080204" pitchFamily="49" charset="-128"/>
              </a:rPr>
              <a:t>が５人</a:t>
            </a:r>
            <a:r>
              <a:rPr lang="ja-JP" altLang="en-US" sz="1050" dirty="0">
                <a:latin typeface="ＭＳ ゴシック" panose="020B0609070205080204" pitchFamily="49" charset="-128"/>
              </a:rPr>
              <a:t>以上いる</a:t>
            </a:r>
            <a:r>
              <a:rPr lang="ja-JP" altLang="en-US" sz="1050" dirty="0" smtClean="0">
                <a:latin typeface="ＭＳ ゴシック" panose="020B0609070205080204" pitchFamily="49" charset="-128"/>
              </a:rPr>
              <a:t>場合であって</a:t>
            </a:r>
            <a:r>
              <a:rPr lang="ja-JP" altLang="en-US" sz="1050" dirty="0">
                <a:latin typeface="ＭＳ ゴシック" panose="020B0609070205080204" pitchFamily="49" charset="-128"/>
              </a:rPr>
              <a:t>、それらの者が、確認日Ｂ</a:t>
            </a:r>
            <a:r>
              <a:rPr lang="en-US" altLang="ja-JP" sz="1050" baseline="30000" dirty="0" smtClean="0">
                <a:latin typeface="ＭＳ ゴシック" panose="020B0609070205080204" pitchFamily="49" charset="-128"/>
              </a:rPr>
              <a:t>※</a:t>
            </a:r>
            <a:r>
              <a:rPr lang="ja-JP" altLang="en-US" sz="1050" baseline="30000" dirty="0" smtClean="0">
                <a:latin typeface="ＭＳ ゴシック" panose="020B0609070205080204" pitchFamily="49" charset="-128"/>
              </a:rPr>
              <a:t>７</a:t>
            </a:r>
            <a:r>
              <a:rPr lang="ja-JP" altLang="en-US" sz="1050" dirty="0" smtClean="0">
                <a:latin typeface="ＭＳ ゴシック" panose="020B0609070205080204" pitchFamily="49" charset="-128"/>
              </a:rPr>
              <a:t>の</a:t>
            </a:r>
            <a:r>
              <a:rPr lang="ja-JP" altLang="en-US" sz="1050" dirty="0">
                <a:latin typeface="ＭＳ ゴシック" panose="020B0609070205080204" pitchFamily="49" charset="-128"/>
              </a:rPr>
              <a:t>時点で</a:t>
            </a:r>
            <a:r>
              <a:rPr lang="ja-JP" altLang="en-US" sz="1050" u="sng" dirty="0">
                <a:latin typeface="ＭＳ ゴシック" panose="020B0609070205080204" pitchFamily="49" charset="-128"/>
              </a:rPr>
              <a:t>離職している割合が</a:t>
            </a:r>
            <a:r>
              <a:rPr lang="en-US" altLang="ja-JP" sz="1050" u="sng" dirty="0">
                <a:latin typeface="ＭＳ ゴシック" panose="020B0609070205080204" pitchFamily="49" charset="-128"/>
              </a:rPr>
              <a:t>25</a:t>
            </a:r>
            <a:r>
              <a:rPr lang="ja-JP" altLang="en-US" sz="1050" u="sng" dirty="0">
                <a:latin typeface="ＭＳ ゴシック" panose="020B0609070205080204" pitchFamily="49" charset="-128"/>
              </a:rPr>
              <a:t>％を超えて</a:t>
            </a:r>
            <a:r>
              <a:rPr lang="ja-JP" altLang="en-US" sz="1050" u="sng" dirty="0" smtClean="0">
                <a:latin typeface="ＭＳ ゴシック" panose="020B0609070205080204" pitchFamily="49" charset="-128"/>
              </a:rPr>
              <a:t>いないこと</a:t>
            </a:r>
            <a:r>
              <a:rPr lang="en-US" altLang="ja-JP" sz="1050" u="sng" baseline="30000" dirty="0" smtClean="0">
                <a:latin typeface="ＭＳ ゴシック" panose="020B0609070205080204" pitchFamily="49" charset="-128"/>
              </a:rPr>
              <a:t>※</a:t>
            </a:r>
            <a:r>
              <a:rPr lang="ja-JP" altLang="en-US" sz="1050" u="sng" baseline="30000" dirty="0" smtClean="0">
                <a:latin typeface="ＭＳ ゴシック" panose="020B0609070205080204" pitchFamily="49" charset="-128"/>
              </a:rPr>
              <a:t>８</a:t>
            </a:r>
            <a:endParaRPr lang="en-US" altLang="ja-JP" sz="1050" u="sng" strike="sngStrike" dirty="0" smtClean="0">
              <a:solidFill>
                <a:srgbClr val="FF0000"/>
              </a:solidFill>
              <a:latin typeface="ＭＳ ゴシック" panose="020B0609070205080204" pitchFamily="49" charset="-128"/>
            </a:endParaRPr>
          </a:p>
          <a:p>
            <a:pPr marL="0" indent="-356400" algn="just">
              <a:spcBef>
                <a:spcPts val="0"/>
              </a:spcBef>
              <a:buNone/>
              <a:tabLst>
                <a:tab pos="266700" algn="l"/>
                <a:tab pos="269875" algn="l"/>
              </a:tabLst>
              <a:defRPr/>
            </a:pPr>
            <a:r>
              <a:rPr lang="en-US" altLang="ja-JP" sz="800" dirty="0" smtClean="0">
                <a:latin typeface="ＭＳ ゴシック" panose="020B0609070205080204" pitchFamily="49" charset="-128"/>
              </a:rPr>
              <a:t>       ※</a:t>
            </a:r>
            <a:r>
              <a:rPr lang="ja-JP" altLang="en-US" sz="800" dirty="0" smtClean="0">
                <a:latin typeface="ＭＳ ゴシック" panose="020B0609070205080204" pitchFamily="49" charset="-128"/>
              </a:rPr>
              <a:t>６：助成対象期間の途中で離職した場合も、雇入れ時に定められた助成対象期間とします。</a:t>
            </a:r>
            <a:endParaRPr lang="en-US" altLang="ja-JP" sz="800" dirty="0" smtClean="0">
              <a:latin typeface="ＭＳ ゴシック" panose="020B0609070205080204" pitchFamily="49" charset="-128"/>
            </a:endParaRPr>
          </a:p>
          <a:p>
            <a:pPr marL="0" indent="-457200" algn="just">
              <a:spcBef>
                <a:spcPts val="0"/>
              </a:spcBef>
              <a:buNone/>
              <a:tabLst>
                <a:tab pos="266700" algn="l"/>
                <a:tab pos="269875" algn="l"/>
              </a:tabLst>
              <a:defRPr/>
            </a:pPr>
            <a:r>
              <a:rPr lang="en-US" altLang="ja-JP" sz="800" kern="100" dirty="0" smtClean="0">
                <a:latin typeface="ＭＳ ゴシック" panose="020B0609070205080204" pitchFamily="49" charset="-128"/>
                <a:cs typeface="Times New Roman"/>
              </a:rPr>
              <a:t>       ※</a:t>
            </a:r>
            <a:r>
              <a:rPr lang="ja-JP" altLang="en-US" sz="800" kern="100" dirty="0" smtClean="0">
                <a:latin typeface="ＭＳ ゴシック" panose="020B0609070205080204" pitchFamily="49" charset="-128"/>
                <a:cs typeface="Times New Roman"/>
              </a:rPr>
              <a:t>７：</a:t>
            </a:r>
            <a:r>
              <a:rPr lang="ja-JP" altLang="en-US" sz="800" kern="100" dirty="0">
                <a:latin typeface="ＭＳ ゴシック" panose="020B0609070205080204" pitchFamily="49" charset="-128"/>
                <a:cs typeface="Times New Roman"/>
              </a:rPr>
              <a:t>助成対象期間が３年の者の場合は、確認日Ｂを「助成対象期間の末日の翌日」とします</a:t>
            </a:r>
            <a:r>
              <a:rPr lang="ja-JP" altLang="en-US" sz="800" kern="100" dirty="0" smtClean="0">
                <a:latin typeface="ＭＳ ゴシック" panose="020B0609070205080204" pitchFamily="49" charset="-128"/>
                <a:cs typeface="Times New Roman"/>
              </a:rPr>
              <a:t>。</a:t>
            </a:r>
            <a:endParaRPr lang="en-US" altLang="ja-JP" sz="800" kern="100" dirty="0" smtClean="0">
              <a:latin typeface="ＭＳ ゴシック" panose="020B0609070205080204" pitchFamily="49" charset="-128"/>
              <a:cs typeface="Times New Roman"/>
            </a:endParaRPr>
          </a:p>
          <a:p>
            <a:pPr marL="0" indent="-457200" algn="just">
              <a:spcBef>
                <a:spcPts val="0"/>
              </a:spcBef>
              <a:buNone/>
              <a:tabLst>
                <a:tab pos="266700" algn="l"/>
                <a:tab pos="269875" algn="l"/>
              </a:tabLst>
              <a:defRPr/>
            </a:pPr>
            <a:r>
              <a:rPr lang="ja-JP" altLang="en-US" sz="800" kern="100" dirty="0">
                <a:latin typeface="ＭＳ ゴシック" panose="020B0609070205080204" pitchFamily="49" charset="-128"/>
                <a:cs typeface="Times New Roman"/>
              </a:rPr>
              <a:t>　</a:t>
            </a:r>
            <a:r>
              <a:rPr lang="ja-JP" altLang="en-US" sz="800" kern="100" dirty="0" smtClean="0">
                <a:latin typeface="ＭＳ ゴシック" panose="020B0609070205080204" pitchFamily="49" charset="-128"/>
                <a:cs typeface="Times New Roman"/>
              </a:rPr>
              <a:t>　　 </a:t>
            </a:r>
            <a:r>
              <a:rPr lang="en-US" altLang="ja-JP" sz="800" kern="100" dirty="0" smtClean="0">
                <a:latin typeface="ＭＳ ゴシック" panose="020B0609070205080204" pitchFamily="49" charset="-128"/>
                <a:cs typeface="Times New Roman"/>
              </a:rPr>
              <a:t>※</a:t>
            </a:r>
            <a:r>
              <a:rPr lang="ja-JP" altLang="en-US" sz="800" kern="100" dirty="0" smtClean="0">
                <a:latin typeface="ＭＳ ゴシック" panose="020B0609070205080204" pitchFamily="49" charset="-128"/>
                <a:cs typeface="Times New Roman"/>
              </a:rPr>
              <a:t>８：⑧における</a:t>
            </a:r>
            <a:r>
              <a:rPr lang="en-US" altLang="ja-JP" sz="800" kern="100" dirty="0" smtClean="0">
                <a:latin typeface="ＭＳ ゴシック" panose="020B0609070205080204" pitchFamily="49" charset="-128"/>
                <a:cs typeface="Times New Roman"/>
              </a:rPr>
              <a:t>※</a:t>
            </a:r>
            <a:r>
              <a:rPr lang="ja-JP" altLang="en-US" sz="800" kern="100" dirty="0" smtClean="0">
                <a:latin typeface="ＭＳ ゴシック" panose="020B0609070205080204" pitchFamily="49" charset="-128"/>
                <a:cs typeface="Times New Roman"/>
              </a:rPr>
              <a:t>３、４、５は、⑨においても同じです。</a:t>
            </a:r>
            <a:endParaRPr lang="en-US" altLang="ja-JP" sz="800" dirty="0" smtClean="0">
              <a:latin typeface="ＭＳ ゴシック" panose="020B0609070205080204" pitchFamily="49" charset="-128"/>
            </a:endParaRPr>
          </a:p>
        </p:txBody>
      </p:sp>
      <p:sp>
        <p:nvSpPr>
          <p:cNvPr id="12" name="AutoShape 7"/>
          <p:cNvSpPr>
            <a:spLocks noChangeArrowheads="1"/>
          </p:cNvSpPr>
          <p:nvPr/>
        </p:nvSpPr>
        <p:spPr bwMode="auto">
          <a:xfrm>
            <a:off x="-231489" y="-402276"/>
            <a:ext cx="651433" cy="66831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pic>
        <p:nvPicPr>
          <p:cNvPr id="13" name="図 1"/>
          <p:cNvPicPr>
            <a:picLocks noChangeAspect="1" noChangeArrowheads="1"/>
          </p:cNvPicPr>
          <p:nvPr/>
        </p:nvPicPr>
        <p:blipFill>
          <a:blip r:embed="rId2" cstate="print"/>
          <a:srcRect/>
          <a:stretch>
            <a:fillRect/>
          </a:stretch>
        </p:blipFill>
        <p:spPr bwMode="auto">
          <a:xfrm>
            <a:off x="419944" y="-280825"/>
            <a:ext cx="576064" cy="564991"/>
          </a:xfrm>
          <a:prstGeom prst="rect">
            <a:avLst/>
          </a:prstGeom>
          <a:noFill/>
          <a:ln w="9525">
            <a:noFill/>
            <a:miter lim="800000"/>
            <a:headEnd/>
            <a:tailEnd/>
          </a:ln>
        </p:spPr>
      </p:pic>
      <p:sp>
        <p:nvSpPr>
          <p:cNvPr id="14" name="AutoShape 9"/>
          <p:cNvSpPr>
            <a:spLocks noChangeArrowheads="1"/>
          </p:cNvSpPr>
          <p:nvPr/>
        </p:nvSpPr>
        <p:spPr bwMode="auto">
          <a:xfrm>
            <a:off x="985144" y="-444175"/>
            <a:ext cx="6951808" cy="66831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1" name="Rectangle 116"/>
          <p:cNvSpPr>
            <a:spLocks noChangeArrowheads="1"/>
          </p:cNvSpPr>
          <p:nvPr/>
        </p:nvSpPr>
        <p:spPr bwMode="auto">
          <a:xfrm>
            <a:off x="334477" y="2647824"/>
            <a:ext cx="6120680" cy="461661"/>
          </a:xfrm>
          <a:prstGeom prst="rect">
            <a:avLst/>
          </a:prstGeom>
          <a:noFill/>
          <a:ln w="6350" algn="ctr">
            <a:noFill/>
            <a:miter lim="800000"/>
            <a:headEnd/>
            <a:tailEnd/>
          </a:ln>
        </p:spPr>
        <p:txBody>
          <a:bodyPr wrap="square" lIns="91434" tIns="45718" rIns="91434" bIns="45718" anchor="ctr">
            <a:spAutoFit/>
          </a:bodyPr>
          <a:lstStyle/>
          <a:p>
            <a:pPr marL="180975" indent="-180975" algn="just">
              <a:tabLst>
                <a:tab pos="2600325" algn="l"/>
              </a:tabLst>
            </a:pPr>
            <a:r>
              <a:rPr lang="en-US" altLang="ja-JP" sz="800" dirty="0" smtClean="0">
                <a:latin typeface="ＭＳ ゴシック"/>
              </a:rPr>
              <a:t>※</a:t>
            </a:r>
            <a:r>
              <a:rPr lang="ja-JP" altLang="en-US" sz="800" dirty="0">
                <a:latin typeface="ＭＳ ゴシック"/>
              </a:rPr>
              <a:t> </a:t>
            </a:r>
            <a:r>
              <a:rPr lang="ja-JP" altLang="en-US" sz="800" dirty="0" smtClean="0">
                <a:latin typeface="ＭＳ ゴシック"/>
              </a:rPr>
              <a:t> アイヌ</a:t>
            </a:r>
            <a:r>
              <a:rPr lang="ja-JP" altLang="en-US" sz="800" dirty="0">
                <a:latin typeface="ＭＳ ゴシック"/>
              </a:rPr>
              <a:t>の人々：「人権教育の為の国連</a:t>
            </a:r>
            <a:r>
              <a:rPr lang="en-US" altLang="ja-JP" sz="800" dirty="0">
                <a:latin typeface="ＭＳ ゴシック"/>
              </a:rPr>
              <a:t>10</a:t>
            </a:r>
            <a:r>
              <a:rPr lang="ja-JP" altLang="en-US" sz="800" dirty="0">
                <a:latin typeface="ＭＳ ゴシック"/>
              </a:rPr>
              <a:t>年」に関する国内計画（平成</a:t>
            </a:r>
            <a:r>
              <a:rPr lang="en-US" altLang="ja-JP" sz="800" dirty="0">
                <a:latin typeface="ＭＳ ゴシック"/>
              </a:rPr>
              <a:t>9</a:t>
            </a:r>
            <a:r>
              <a:rPr lang="ja-JP" altLang="en-US" sz="800" dirty="0">
                <a:latin typeface="ＭＳ ゴシック"/>
              </a:rPr>
              <a:t>年</a:t>
            </a:r>
            <a:r>
              <a:rPr lang="en-US" altLang="ja-JP" sz="800" dirty="0">
                <a:latin typeface="ＭＳ ゴシック"/>
              </a:rPr>
              <a:t>7</a:t>
            </a:r>
            <a:r>
              <a:rPr lang="ja-JP" altLang="en-US" sz="800" dirty="0">
                <a:latin typeface="ＭＳ ゴシック"/>
              </a:rPr>
              <a:t>月公表）に用いられている用語</a:t>
            </a:r>
          </a:p>
          <a:p>
            <a:pPr marL="198438" indent="-198438" algn="just">
              <a:tabLst>
                <a:tab pos="2600325" algn="l"/>
              </a:tabLst>
            </a:pPr>
            <a:r>
              <a:rPr lang="en-US" altLang="ja-JP" sz="800" dirty="0" smtClean="0">
                <a:latin typeface="ＭＳ ゴシック"/>
              </a:rPr>
              <a:t>※</a:t>
            </a:r>
            <a:r>
              <a:rPr lang="ja-JP" altLang="en-US" sz="800" dirty="0">
                <a:latin typeface="ＭＳ ゴシック"/>
              </a:rPr>
              <a:t> </a:t>
            </a:r>
            <a:r>
              <a:rPr lang="ja-JP" altLang="en-US" sz="800" dirty="0" smtClean="0">
                <a:latin typeface="ＭＳ ゴシック"/>
              </a:rPr>
              <a:t>「</a:t>
            </a:r>
            <a:r>
              <a:rPr lang="ja-JP" altLang="en-US" sz="800" dirty="0">
                <a:latin typeface="ＭＳ ゴシック"/>
              </a:rPr>
              <a:t>雇用給付金取扱職業紹介事業者の標識を</a:t>
            </a:r>
            <a:r>
              <a:rPr lang="ja-JP" altLang="en-US" sz="800" dirty="0" smtClean="0">
                <a:latin typeface="ＭＳ ゴシック"/>
              </a:rPr>
              <a:t>掲げる特定地方公共団体、有料</a:t>
            </a:r>
            <a:r>
              <a:rPr lang="ja-JP" altLang="en-US" sz="800" dirty="0">
                <a:latin typeface="ＭＳ ゴシック"/>
              </a:rPr>
              <a:t>・無料の職業紹介事</a:t>
            </a:r>
            <a:r>
              <a:rPr lang="ja-JP" altLang="en-US" sz="800" dirty="0" smtClean="0">
                <a:latin typeface="ＭＳ ゴシック"/>
              </a:rPr>
              <a:t>業者</a:t>
            </a:r>
            <a:r>
              <a:rPr lang="ja-JP" altLang="en-US" sz="800" dirty="0">
                <a:latin typeface="ＭＳ ゴシック"/>
              </a:rPr>
              <a:t>また</a:t>
            </a:r>
            <a:r>
              <a:rPr lang="ja-JP" altLang="en-US" sz="800" dirty="0" smtClean="0">
                <a:latin typeface="ＭＳ ゴシック"/>
              </a:rPr>
              <a:t>は</a:t>
            </a:r>
            <a:r>
              <a:rPr lang="ja-JP" altLang="en-US" sz="800" dirty="0">
                <a:latin typeface="ＭＳ ゴシック"/>
              </a:rPr>
              <a:t>無料船員職業紹介事業者」の紹介による場合</a:t>
            </a:r>
            <a:r>
              <a:rPr lang="ja-JP" altLang="en-US" sz="800" dirty="0" smtClean="0">
                <a:latin typeface="ＭＳ ゴシック"/>
              </a:rPr>
              <a:t>は、上記のヨに</a:t>
            </a:r>
            <a:r>
              <a:rPr lang="ja-JP" altLang="en-US" sz="800" dirty="0">
                <a:latin typeface="ＭＳ ゴシック"/>
              </a:rPr>
              <a:t>該当する者以外の者を</a:t>
            </a:r>
            <a:r>
              <a:rPr lang="ja-JP" altLang="en-US" sz="800" dirty="0" smtClean="0">
                <a:latin typeface="ＭＳ ゴシック"/>
              </a:rPr>
              <a:t>雇い入れた</a:t>
            </a:r>
            <a:r>
              <a:rPr lang="ja-JP" altLang="en-US" sz="800" dirty="0">
                <a:latin typeface="ＭＳ ゴシック"/>
              </a:rPr>
              <a:t>場合に対象となります。</a:t>
            </a:r>
          </a:p>
        </p:txBody>
      </p:sp>
      <p:sp>
        <p:nvSpPr>
          <p:cNvPr id="15" name="Text Box 202"/>
          <p:cNvSpPr txBox="1">
            <a:spLocks noChangeArrowheads="1"/>
          </p:cNvSpPr>
          <p:nvPr/>
        </p:nvSpPr>
        <p:spPr bwMode="auto">
          <a:xfrm>
            <a:off x="-28064" y="538593"/>
            <a:ext cx="1876629" cy="338540"/>
          </a:xfrm>
          <a:prstGeom prst="rect">
            <a:avLst/>
          </a:prstGeom>
          <a:noFill/>
          <a:ln w="6350" algn="ctr">
            <a:noFill/>
            <a:miter lim="800000"/>
            <a:headEnd/>
            <a:tailEnd/>
          </a:ln>
        </p:spPr>
        <p:txBody>
          <a:bodyPr wrap="square" lIns="91425" tIns="45713" rIns="91425" bIns="45713">
            <a:spAutoFit/>
          </a:bodyPr>
          <a:lstStyle/>
          <a:p>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＜対象労働者＞  </a:t>
            </a:r>
            <a:endPar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6" name="Group 241"/>
          <p:cNvGraphicFramePr>
            <a:graphicFrameLocks noGrp="1"/>
          </p:cNvGraphicFramePr>
          <p:nvPr>
            <p:extLst>
              <p:ext uri="{D42A27DB-BD31-4B8C-83A1-F6EECF244321}">
                <p14:modId xmlns:p14="http://schemas.microsoft.com/office/powerpoint/2010/main" val="3678693830"/>
              </p:ext>
            </p:extLst>
          </p:nvPr>
        </p:nvGraphicFramePr>
        <p:xfrm>
          <a:off x="334477" y="802876"/>
          <a:ext cx="6119813" cy="1901944"/>
        </p:xfrm>
        <a:graphic>
          <a:graphicData uri="http://schemas.openxmlformats.org/drawingml/2006/table">
            <a:tbl>
              <a:tblPr>
                <a:effectLst/>
              </a:tblPr>
              <a:tblGrid>
                <a:gridCol w="3024188">
                  <a:extLst>
                    <a:ext uri="{9D8B030D-6E8A-4147-A177-3AD203B41FA5}">
                      <a16:colId xmlns:a16="http://schemas.microsoft.com/office/drawing/2014/main" val="20000"/>
                    </a:ext>
                  </a:extLst>
                </a:gridCol>
                <a:gridCol w="3095625">
                  <a:extLst>
                    <a:ext uri="{9D8B030D-6E8A-4147-A177-3AD203B41FA5}">
                      <a16:colId xmlns:a16="http://schemas.microsoft.com/office/drawing/2014/main" val="20001"/>
                    </a:ext>
                  </a:extLst>
                </a:gridCol>
              </a:tblGrid>
              <a:tr h="25230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n-ea"/>
                          <a:ea typeface="+mn-ea"/>
                        </a:rPr>
                        <a:t>対 象 労 働 者 </a:t>
                      </a:r>
                      <a:r>
                        <a:rPr kumimoji="1" lang="ja-JP" altLang="en-US" sz="1200" b="0" i="0" u="none" strike="noStrike" cap="none" normalizeH="0" baseline="0" dirty="0" smtClean="0">
                          <a:ln>
                            <a:noFill/>
                          </a:ln>
                          <a:solidFill>
                            <a:schemeClr val="tx1"/>
                          </a:solidFill>
                          <a:effectLst/>
                          <a:latin typeface="+mn-ea"/>
                          <a:ea typeface="+mn-ea"/>
                        </a:rPr>
                        <a:t>（雇入れ日現在の満年齢が</a:t>
                      </a:r>
                      <a:r>
                        <a:rPr kumimoji="1" lang="en-US" altLang="ja-JP" sz="1200" b="0" i="0" u="none" strike="noStrike" cap="none" normalizeH="0" baseline="0" dirty="0" smtClean="0">
                          <a:ln>
                            <a:noFill/>
                          </a:ln>
                          <a:solidFill>
                            <a:schemeClr val="tx1"/>
                          </a:solidFill>
                          <a:effectLst/>
                          <a:latin typeface="+mn-ea"/>
                          <a:ea typeface="+mn-ea"/>
                        </a:rPr>
                        <a:t>65</a:t>
                      </a:r>
                      <a:r>
                        <a:rPr kumimoji="1" lang="ja-JP" altLang="en-US" sz="1200" b="0" i="0" u="none" strike="noStrike" cap="none" normalizeH="0" baseline="0" dirty="0" smtClean="0">
                          <a:ln>
                            <a:noFill/>
                          </a:ln>
                          <a:solidFill>
                            <a:schemeClr val="tx1"/>
                          </a:solidFill>
                          <a:effectLst/>
                          <a:latin typeface="+mn-ea"/>
                          <a:ea typeface="+mn-ea"/>
                        </a:rPr>
                        <a:t>歳未満の者に限る）</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15556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イ　</a:t>
                      </a:r>
                      <a:r>
                        <a:rPr kumimoji="1" lang="en-US" altLang="ja-JP" sz="900" b="0" i="0" u="none" strike="noStrike" cap="none" normalizeH="0" baseline="0" dirty="0" smtClean="0">
                          <a:ln>
                            <a:noFill/>
                          </a:ln>
                          <a:solidFill>
                            <a:schemeClr val="tx1"/>
                          </a:solidFill>
                          <a:effectLst/>
                          <a:latin typeface="+mn-ea"/>
                          <a:ea typeface="+mn-ea"/>
                        </a:rPr>
                        <a:t>60</a:t>
                      </a:r>
                      <a:r>
                        <a:rPr kumimoji="1" lang="ja-JP" altLang="en-US" sz="900" b="0" i="0" u="none" strike="noStrike" cap="none" normalizeH="0" baseline="0" dirty="0" smtClean="0">
                          <a:ln>
                            <a:noFill/>
                          </a:ln>
                          <a:solidFill>
                            <a:schemeClr val="tx1"/>
                          </a:solidFill>
                          <a:effectLst/>
                          <a:latin typeface="+mn-ea"/>
                          <a:ea typeface="+mn-ea"/>
                        </a:rPr>
                        <a:t>歳以上の者</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ロ　身体障害者</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ハ　知的障害者</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ニ　精神障害者</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ホ　母子家庭の母等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へ　父子家庭の父（児童扶養手当を受給している方に限る）</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ト　 中国残留邦人等永住帰国者</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チ　北朝鮮帰国被害者等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rPr>
                        <a:t>リ　認定駐留軍関係離職者（</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歳以上）</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180975"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ヌ　沖縄失業者求職手帳所持者（</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歳以上）</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ル　漁業離職者求職手帳所持者（</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歳以上）</a:t>
                      </a:r>
                    </a:p>
                    <a:p>
                      <a:pPr marL="180975" marR="0" lvl="0" indent="-180975"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ヲ　手帳所持者である漁業離職者等（</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歳以上）</a:t>
                      </a:r>
                    </a:p>
                    <a:p>
                      <a:pPr marL="180975" marR="0" lvl="0" indent="-180975"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ワ　一般旅客定期航路事業等離職者求職手帳所持者　　　　　（</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歳以上）</a:t>
                      </a:r>
                    </a:p>
                    <a:p>
                      <a:pPr marL="180975" marR="0" lvl="0" indent="-180975"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カ　認定港湾運送事業離職者（</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歳以上）</a:t>
                      </a:r>
                      <a:endParaRPr kumimoji="1" lang="en-US" altLang="ja-JP" sz="900" b="0" i="0" u="none" strike="noStrike" cap="none" normalizeH="0" baseline="0" dirty="0" smtClean="0">
                        <a:ln>
                          <a:noFill/>
                        </a:ln>
                        <a:solidFill>
                          <a:schemeClr val="tx1"/>
                        </a:solidFill>
                        <a:effectLst/>
                        <a:latin typeface="+mn-ea"/>
                        <a:ea typeface="+mn-ea"/>
                      </a:endParaRPr>
                    </a:p>
                    <a:p>
                      <a:pPr marL="180975" marR="0" lvl="0" indent="-180975"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ヨ　ウクライナ避難民</a:t>
                      </a:r>
                    </a:p>
                    <a:p>
                      <a:pPr marL="180975" marR="0" lvl="0" indent="-180975"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タ　その他就職困難者（アイヌの人々：北海道に居住している</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歳以上の者であり、かつハローワークの紹介による場合に限る）</a:t>
                      </a:r>
                    </a:p>
                  </a:txBody>
                  <a:tcPr marL="91434" marR="91434"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5584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4" name="Rectangle 123"/>
          <p:cNvSpPr>
            <a:spLocks noChangeArrowheads="1"/>
          </p:cNvSpPr>
          <p:nvPr/>
        </p:nvSpPr>
        <p:spPr bwMode="auto">
          <a:xfrm>
            <a:off x="-6724650" y="8193088"/>
            <a:ext cx="4752975" cy="854075"/>
          </a:xfrm>
          <a:prstGeom prst="rect">
            <a:avLst/>
          </a:prstGeom>
          <a:noFill/>
          <a:ln w="6350" algn="ctr">
            <a:noFill/>
            <a:miter lim="800000"/>
            <a:headEnd/>
            <a:tailEnd/>
          </a:ln>
        </p:spPr>
        <p:txBody>
          <a:bodyPr lIns="91434" tIns="45718" rIns="91434" bIns="45718">
            <a:spAutoFit/>
          </a:bodyPr>
          <a:lstStyle/>
          <a:p>
            <a:endParaRPr lang="en-US" altLang="ja-JP" sz="1000">
              <a:solidFill>
                <a:srgbClr val="FF3300"/>
              </a:solidFill>
            </a:endParaRPr>
          </a:p>
          <a:p>
            <a:endParaRPr lang="en-US" altLang="ja-JP" sz="1000">
              <a:solidFill>
                <a:srgbClr val="FF3300"/>
              </a:solidFill>
            </a:endParaRPr>
          </a:p>
          <a:p>
            <a:endParaRPr lang="en-US" altLang="ja-JP" sz="1000">
              <a:solidFill>
                <a:srgbClr val="FF3300"/>
              </a:solidFill>
            </a:endParaRPr>
          </a:p>
          <a:p>
            <a:endParaRPr lang="en-US" altLang="ja-JP" sz="1000">
              <a:solidFill>
                <a:srgbClr val="FF3300"/>
              </a:solidFill>
            </a:endParaRPr>
          </a:p>
          <a:p>
            <a:endParaRPr lang="en-US" altLang="ja-JP" sz="1000">
              <a:solidFill>
                <a:srgbClr val="FF3300"/>
              </a:solidFill>
            </a:endParaRPr>
          </a:p>
        </p:txBody>
      </p:sp>
      <p:sp>
        <p:nvSpPr>
          <p:cNvPr id="26" name="AutoShape 7"/>
          <p:cNvSpPr>
            <a:spLocks noChangeArrowheads="1"/>
          </p:cNvSpPr>
          <p:nvPr/>
        </p:nvSpPr>
        <p:spPr bwMode="auto">
          <a:xfrm>
            <a:off x="-231489" y="-402276"/>
            <a:ext cx="651433" cy="66831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pic>
        <p:nvPicPr>
          <p:cNvPr id="27" name="図 1"/>
          <p:cNvPicPr>
            <a:picLocks noChangeAspect="1" noChangeArrowheads="1"/>
          </p:cNvPicPr>
          <p:nvPr/>
        </p:nvPicPr>
        <p:blipFill>
          <a:blip r:embed="rId2" cstate="print"/>
          <a:srcRect/>
          <a:stretch>
            <a:fillRect/>
          </a:stretch>
        </p:blipFill>
        <p:spPr bwMode="auto">
          <a:xfrm>
            <a:off x="419944" y="-280825"/>
            <a:ext cx="576064" cy="564991"/>
          </a:xfrm>
          <a:prstGeom prst="rect">
            <a:avLst/>
          </a:prstGeom>
          <a:noFill/>
          <a:ln w="9525">
            <a:noFill/>
            <a:miter lim="800000"/>
            <a:headEnd/>
            <a:tailEnd/>
          </a:ln>
        </p:spPr>
      </p:pic>
      <p:sp>
        <p:nvSpPr>
          <p:cNvPr id="28" name="AutoShape 9"/>
          <p:cNvSpPr>
            <a:spLocks noChangeArrowheads="1"/>
          </p:cNvSpPr>
          <p:nvPr/>
        </p:nvSpPr>
        <p:spPr bwMode="auto">
          <a:xfrm>
            <a:off x="985144" y="-444175"/>
            <a:ext cx="6951808" cy="66831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1" name="Rectangle 7"/>
          <p:cNvSpPr>
            <a:spLocks noGrp="1" noChangeArrowheads="1"/>
          </p:cNvSpPr>
          <p:nvPr>
            <p:ph type="ctrTitle"/>
          </p:nvPr>
        </p:nvSpPr>
        <p:spPr>
          <a:xfrm>
            <a:off x="-20638" y="5849094"/>
            <a:ext cx="2154238" cy="400050"/>
          </a:xfrm>
        </p:spPr>
        <p:txBody>
          <a:bodyPr/>
          <a:lstStyle/>
          <a:p>
            <a:pPr algn="l" eaLnBrk="1" hangingPunct="1"/>
            <a:r>
              <a:rPr lang="ja-JP" altLang="en-US" sz="1600" b="1" dirty="0" smtClean="0">
                <a:solidFill>
                  <a:srgbClr val="00B050"/>
                </a:solidFill>
                <a:latin typeface="メイリオ" pitchFamily="50" charset="-128"/>
                <a:ea typeface="メイリオ" pitchFamily="50" charset="-128"/>
                <a:cs typeface="メイリオ" pitchFamily="50" charset="-128"/>
              </a:rPr>
              <a:t>＜支給申請の流れ＞</a:t>
            </a:r>
          </a:p>
        </p:txBody>
      </p:sp>
      <p:sp>
        <p:nvSpPr>
          <p:cNvPr id="32" name="Rectangle 9"/>
          <p:cNvSpPr>
            <a:spLocks noChangeArrowheads="1"/>
          </p:cNvSpPr>
          <p:nvPr/>
        </p:nvSpPr>
        <p:spPr bwMode="auto">
          <a:xfrm>
            <a:off x="147638" y="6197314"/>
            <a:ext cx="2376487" cy="266700"/>
          </a:xfrm>
          <a:prstGeom prst="rect">
            <a:avLst/>
          </a:prstGeom>
          <a:solidFill>
            <a:srgbClr val="33CC33"/>
          </a:solidFill>
          <a:ln w="6350" algn="ctr">
            <a:solidFill>
              <a:srgbClr val="003300"/>
            </a:solidFill>
            <a:miter lim="800000"/>
            <a:headEnd/>
            <a:tailEnd/>
          </a:ln>
        </p:spPr>
        <p:txBody>
          <a:bodyPr lIns="91434" tIns="45718" rIns="91434" bIns="45718" anchor="ctr">
            <a:spAutoFit/>
          </a:bodyPr>
          <a:lstStyle>
            <a:lvl1pPr marL="342900" indent="-3429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100" dirty="0">
                <a:solidFill>
                  <a:schemeClr val="bg1"/>
                </a:solidFill>
                <a:ea typeface="ＭＳ ゴシック" pitchFamily="49" charset="-128"/>
              </a:rPr>
              <a:t>① </a:t>
            </a:r>
            <a:r>
              <a:rPr lang="ja-JP" altLang="en-US" sz="1100" dirty="0">
                <a:solidFill>
                  <a:schemeClr val="bg1"/>
                </a:solidFill>
                <a:ea typeface="ＭＳ ゴシック" pitchFamily="49" charset="-128"/>
              </a:rPr>
              <a:t>ハローワーク等からの紹介</a:t>
            </a:r>
          </a:p>
        </p:txBody>
      </p:sp>
      <p:sp>
        <p:nvSpPr>
          <p:cNvPr id="33" name="Rectangle 10"/>
          <p:cNvSpPr>
            <a:spLocks noChangeArrowheads="1"/>
          </p:cNvSpPr>
          <p:nvPr/>
        </p:nvSpPr>
        <p:spPr bwMode="auto">
          <a:xfrm>
            <a:off x="131763" y="6701370"/>
            <a:ext cx="2376487" cy="266700"/>
          </a:xfrm>
          <a:prstGeom prst="rect">
            <a:avLst/>
          </a:prstGeom>
          <a:solidFill>
            <a:srgbClr val="33CC33"/>
          </a:solidFill>
          <a:ln w="6350" algn="ctr">
            <a:solidFill>
              <a:srgbClr val="00330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100" dirty="0">
                <a:solidFill>
                  <a:schemeClr val="bg1"/>
                </a:solidFill>
                <a:ea typeface="ＭＳ ゴシック" pitchFamily="49" charset="-128"/>
              </a:rPr>
              <a:t>②</a:t>
            </a:r>
            <a:r>
              <a:rPr lang="ja-JP" altLang="en-US" sz="1100" dirty="0">
                <a:solidFill>
                  <a:schemeClr val="bg1"/>
                </a:solidFill>
                <a:ea typeface="ＭＳ ゴシック" pitchFamily="49" charset="-128"/>
              </a:rPr>
              <a:t>対象者の</a:t>
            </a:r>
            <a:r>
              <a:rPr lang="ja-JP" altLang="en-US" sz="1100" dirty="0" smtClean="0">
                <a:solidFill>
                  <a:schemeClr val="bg1"/>
                </a:solidFill>
                <a:ea typeface="ＭＳ ゴシック" pitchFamily="49" charset="-128"/>
              </a:rPr>
              <a:t>雇入れ</a:t>
            </a:r>
            <a:r>
              <a:rPr lang="ja-JP" altLang="en-US" sz="1100" dirty="0" smtClean="0">
                <a:ea typeface="ＭＳ ゴシック" pitchFamily="49" charset="-128"/>
              </a:rPr>
              <a:t> </a:t>
            </a:r>
            <a:endParaRPr lang="ja-JP" altLang="en-US" sz="1100" dirty="0">
              <a:ea typeface="ＭＳ ゴシック" pitchFamily="49" charset="-128"/>
            </a:endParaRPr>
          </a:p>
        </p:txBody>
      </p:sp>
      <p:sp>
        <p:nvSpPr>
          <p:cNvPr id="34" name="AutoShape 186"/>
          <p:cNvSpPr>
            <a:spLocks noChangeArrowheads="1"/>
          </p:cNvSpPr>
          <p:nvPr/>
        </p:nvSpPr>
        <p:spPr bwMode="auto">
          <a:xfrm rot="10800000">
            <a:off x="2781300" y="6638949"/>
            <a:ext cx="4032250" cy="1122362"/>
          </a:xfrm>
          <a:prstGeom prst="wedgeRectCallout">
            <a:avLst>
              <a:gd name="adj1" fmla="val 56610"/>
              <a:gd name="adj2" fmla="val 31599"/>
            </a:avLst>
          </a:prstGeom>
          <a:solidFill>
            <a:srgbClr val="CCFFCC"/>
          </a:solidFill>
          <a:ln w="6350" algn="ctr">
            <a:solidFill>
              <a:schemeClr val="tx1"/>
            </a:solidFill>
            <a:miter lim="800000"/>
            <a:headEnd/>
            <a:tailEnd/>
          </a:ln>
        </p:spPr>
        <p:txBody>
          <a:bodyPr rot="10800000" lIns="72000" tIns="36000" rIns="72000" bIns="36000" anchor="ctr"/>
          <a:lstStyle>
            <a:lvl1pPr marL="142875" indent="-4572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just" eaLnBrk="1" hangingPunct="1">
              <a:spcBef>
                <a:spcPct val="0"/>
              </a:spcBef>
              <a:buFontTx/>
              <a:buNone/>
              <a:defRPr/>
            </a:pPr>
            <a:r>
              <a:rPr lang="ja-JP" altLang="en-US" sz="1050" b="0" dirty="0" smtClean="0">
                <a:solidFill>
                  <a:srgbClr val="0033CC"/>
                </a:solidFill>
                <a:latin typeface="ＭＳ ゴシック" pitchFamily="49" charset="-128"/>
                <a:ea typeface="ＭＳ ゴシック" pitchFamily="49" charset="-128"/>
              </a:rPr>
              <a:t>・対象労働者が雇入れ日の前日から過去３年間に働いたことのある事業所（出向、派遣、請負、アルバイト、事前研修などを含む）に雇い入れられる場合、助成金の対象とはなりません。</a:t>
            </a:r>
          </a:p>
          <a:p>
            <a:pPr algn="just" eaLnBrk="1" hangingPunct="1">
              <a:spcBef>
                <a:spcPct val="0"/>
              </a:spcBef>
              <a:buFontTx/>
              <a:buNone/>
              <a:defRPr/>
            </a:pPr>
            <a:endParaRPr lang="ja-JP" altLang="en-US" sz="300" b="0" dirty="0" smtClean="0">
              <a:solidFill>
                <a:srgbClr val="0033CC"/>
              </a:solidFill>
              <a:latin typeface="ＭＳ ゴシック" pitchFamily="49" charset="-128"/>
              <a:ea typeface="ＭＳ ゴシック" pitchFamily="49" charset="-128"/>
            </a:endParaRPr>
          </a:p>
          <a:p>
            <a:pPr algn="just" eaLnBrk="1" hangingPunct="1">
              <a:spcBef>
                <a:spcPct val="0"/>
              </a:spcBef>
              <a:buFontTx/>
              <a:buNone/>
              <a:defRPr/>
            </a:pPr>
            <a:r>
              <a:rPr lang="ja-JP" altLang="en-US" sz="1050" b="0" dirty="0" smtClean="0">
                <a:solidFill>
                  <a:srgbClr val="0033CC"/>
                </a:solidFill>
                <a:latin typeface="ＭＳ ゴシック" pitchFamily="49" charset="-128"/>
                <a:ea typeface="ＭＳ ゴシック" pitchFamily="49" charset="-128"/>
              </a:rPr>
              <a:t>・ハローワーク等の紹介日以前に雇用の</a:t>
            </a:r>
            <a:r>
              <a:rPr lang="ja-JP" altLang="en-US" sz="1050" dirty="0">
                <a:solidFill>
                  <a:srgbClr val="0033CC"/>
                </a:solidFill>
                <a:latin typeface="ＭＳ ゴシック" pitchFamily="49" charset="-128"/>
                <a:ea typeface="ＭＳ ゴシック" pitchFamily="49" charset="-128"/>
              </a:rPr>
              <a:t>予約</a:t>
            </a:r>
            <a:r>
              <a:rPr lang="ja-JP" altLang="en-US" sz="1050" b="0" dirty="0" smtClean="0">
                <a:solidFill>
                  <a:srgbClr val="0033CC"/>
                </a:solidFill>
                <a:latin typeface="ＭＳ ゴシック" pitchFamily="49" charset="-128"/>
                <a:ea typeface="ＭＳ ゴシック" pitchFamily="49" charset="-128"/>
              </a:rPr>
              <a:t>があった対象労働者を雇い入れる場合なども</a:t>
            </a:r>
            <a:r>
              <a:rPr lang="ja-JP" altLang="en-US" sz="1050" dirty="0">
                <a:solidFill>
                  <a:srgbClr val="0033CC"/>
                </a:solidFill>
                <a:latin typeface="ＭＳ ゴシック" pitchFamily="49" charset="-128"/>
                <a:ea typeface="ＭＳ ゴシック" pitchFamily="49" charset="-128"/>
              </a:rPr>
              <a:t>助成金</a:t>
            </a:r>
            <a:r>
              <a:rPr lang="ja-JP" altLang="en-US" sz="1050" b="0" dirty="0" smtClean="0">
                <a:solidFill>
                  <a:srgbClr val="0033CC"/>
                </a:solidFill>
                <a:latin typeface="ＭＳ ゴシック" pitchFamily="49" charset="-128"/>
                <a:ea typeface="ＭＳ ゴシック" pitchFamily="49" charset="-128"/>
              </a:rPr>
              <a:t>の対象とはなりません。</a:t>
            </a:r>
          </a:p>
        </p:txBody>
      </p:sp>
      <p:sp>
        <p:nvSpPr>
          <p:cNvPr id="35" name="AutoShape 187"/>
          <p:cNvSpPr>
            <a:spLocks noChangeArrowheads="1"/>
          </p:cNvSpPr>
          <p:nvPr/>
        </p:nvSpPr>
        <p:spPr bwMode="auto">
          <a:xfrm rot="10800000">
            <a:off x="2781300" y="5960912"/>
            <a:ext cx="4032250" cy="576263"/>
          </a:xfrm>
          <a:prstGeom prst="wedgeRectCallout">
            <a:avLst>
              <a:gd name="adj1" fmla="val 56009"/>
              <a:gd name="adj2" fmla="val -16586"/>
            </a:avLst>
          </a:prstGeom>
          <a:solidFill>
            <a:srgbClr val="CCFFCC"/>
          </a:solidFill>
          <a:ln w="6350" algn="ctr">
            <a:solidFill>
              <a:schemeClr val="tx1"/>
            </a:solidFill>
            <a:miter lim="800000"/>
            <a:headEnd/>
            <a:tailEnd/>
          </a:ln>
        </p:spPr>
        <p:txBody>
          <a:bodyPr rot="10800000" lIns="72000" tIns="36000" rIns="72000" bIns="36000" anchor="ctr"/>
          <a:lstStyle>
            <a:lvl1pPr eaLnBrk="0" hangingPunct="0">
              <a:spcBef>
                <a:spcPct val="20000"/>
              </a:spcBef>
              <a:buChar char="•"/>
              <a:tabLst>
                <a:tab pos="266700" algn="l"/>
                <a:tab pos="361950" algn="l"/>
              </a:tabLst>
              <a:defRPr kumimoji="1" sz="3200">
                <a:solidFill>
                  <a:schemeClr val="tx1"/>
                </a:solidFill>
                <a:latin typeface="Arial" charset="0"/>
                <a:ea typeface="ＭＳ Ｐゴシック" charset="-128"/>
              </a:defRPr>
            </a:lvl1pPr>
            <a:lvl2pPr marL="742950" indent="-285750" eaLnBrk="0" hangingPunct="0">
              <a:spcBef>
                <a:spcPct val="20000"/>
              </a:spcBef>
              <a:buChar char="–"/>
              <a:tabLst>
                <a:tab pos="266700" algn="l"/>
                <a:tab pos="361950" algn="l"/>
              </a:tabLst>
              <a:defRPr kumimoji="1" sz="2800">
                <a:solidFill>
                  <a:schemeClr val="tx1"/>
                </a:solidFill>
                <a:latin typeface="Arial" charset="0"/>
                <a:ea typeface="ＭＳ Ｐゴシック" charset="-128"/>
              </a:defRPr>
            </a:lvl2pPr>
            <a:lvl3pPr marL="1143000" indent="-228600" eaLnBrk="0" hangingPunct="0">
              <a:spcBef>
                <a:spcPct val="20000"/>
              </a:spcBef>
              <a:buChar char="•"/>
              <a:tabLst>
                <a:tab pos="266700" algn="l"/>
                <a:tab pos="361950" algn="l"/>
              </a:tabLst>
              <a:defRPr kumimoji="1" sz="2400">
                <a:solidFill>
                  <a:schemeClr val="tx1"/>
                </a:solidFill>
                <a:latin typeface="Arial" charset="0"/>
                <a:ea typeface="ＭＳ Ｐゴシック" charset="-128"/>
              </a:defRPr>
            </a:lvl3pPr>
            <a:lvl4pPr marL="16002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4pPr>
            <a:lvl5pPr marL="20574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9pPr>
          </a:lstStyle>
          <a:p>
            <a:pPr algn="just" eaLnBrk="1" hangingPunct="1">
              <a:spcBef>
                <a:spcPct val="0"/>
              </a:spcBef>
              <a:buFontTx/>
              <a:buNone/>
              <a:defRPr/>
            </a:pPr>
            <a:r>
              <a:rPr lang="ja-JP" altLang="en-US" sz="1050" b="0" dirty="0" smtClean="0">
                <a:ea typeface="ＭＳ ゴシック" pitchFamily="49" charset="-128"/>
              </a:rPr>
              <a:t>ハローワーク、地方運輸局、適正な運用を期することのできる特定地方公共団体、有料・無料職業紹介事業者または無料船員職業紹介事業者の紹介による雇入れが対象となります。</a:t>
            </a:r>
          </a:p>
        </p:txBody>
      </p:sp>
      <p:sp>
        <p:nvSpPr>
          <p:cNvPr id="36" name="Rectangle 52"/>
          <p:cNvSpPr>
            <a:spLocks noChangeArrowheads="1"/>
          </p:cNvSpPr>
          <p:nvPr/>
        </p:nvSpPr>
        <p:spPr bwMode="auto">
          <a:xfrm>
            <a:off x="111745" y="7267294"/>
            <a:ext cx="2520950" cy="2124000"/>
          </a:xfrm>
          <a:prstGeom prst="rect">
            <a:avLst/>
          </a:prstGeom>
          <a:noFill/>
          <a:ln w="19050" algn="ctr">
            <a:solidFill>
              <a:srgbClr val="FF00FF"/>
            </a:solidFill>
            <a:prstDash val="sysDot"/>
            <a:miter lim="800000"/>
            <a:headEnd/>
            <a:tailEnd/>
          </a:ln>
          <a:extLst>
            <a:ext uri="{909E8E84-426E-40DD-AFC4-6F175D3DCCD1}">
              <a14:hiddenFill xmlns:a14="http://schemas.microsoft.com/office/drawing/2010/main">
                <a:solidFill>
                  <a:srgbClr val="FFFFFF"/>
                </a:solidFill>
              </a14:hiddenFill>
            </a:ext>
          </a:extLst>
        </p:spPr>
        <p:txBody>
          <a:bodyPr lIns="91434" tIns="45718" rIns="91434" bIns="45718">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100" b="0">
                <a:solidFill>
                  <a:srgbClr val="FF00FF"/>
                </a:solidFill>
                <a:ea typeface="ＭＳ ゴシック" pitchFamily="49" charset="-128"/>
              </a:rPr>
              <a:t>　　　　　　　　　　　　　　　　　</a:t>
            </a:r>
          </a:p>
          <a:p>
            <a:pPr eaLnBrk="1" hangingPunct="1">
              <a:spcBef>
                <a:spcPct val="0"/>
              </a:spcBef>
              <a:buFontTx/>
              <a:buNone/>
            </a:pPr>
            <a:r>
              <a:rPr lang="ja-JP" altLang="en-US" sz="1100" b="0">
                <a:solidFill>
                  <a:srgbClr val="FF00FF"/>
                </a:solidFill>
                <a:ea typeface="ＭＳ ゴシック" pitchFamily="49" charset="-128"/>
              </a:rPr>
              <a:t>　　</a:t>
            </a:r>
          </a:p>
          <a:p>
            <a:pPr eaLnBrk="1" hangingPunct="1">
              <a:spcBef>
                <a:spcPct val="0"/>
              </a:spcBef>
              <a:buFontTx/>
              <a:buNone/>
            </a:pPr>
            <a:endParaRPr lang="ja-JP" altLang="en-US" sz="1100" b="0">
              <a:solidFill>
                <a:srgbClr val="FF00FF"/>
              </a:solidFill>
              <a:ea typeface="ＭＳ ゴシック" pitchFamily="49" charset="-128"/>
            </a:endParaRPr>
          </a:p>
          <a:p>
            <a:pPr eaLnBrk="1" hangingPunct="1">
              <a:spcBef>
                <a:spcPct val="0"/>
              </a:spcBef>
              <a:buFontTx/>
              <a:buNone/>
            </a:pPr>
            <a:endParaRPr lang="ja-JP" altLang="en-US" sz="1100" b="0">
              <a:solidFill>
                <a:srgbClr val="FF00FF"/>
              </a:solidFill>
              <a:ea typeface="ＭＳ ゴシック" pitchFamily="49" charset="-128"/>
            </a:endParaRPr>
          </a:p>
          <a:p>
            <a:pPr eaLnBrk="1" hangingPunct="1">
              <a:spcBef>
                <a:spcPct val="0"/>
              </a:spcBef>
              <a:buFontTx/>
              <a:buNone/>
            </a:pPr>
            <a:endParaRPr lang="ja-JP" altLang="en-US" sz="1100" b="0">
              <a:solidFill>
                <a:srgbClr val="FF00FF"/>
              </a:solidFill>
              <a:ea typeface="ＭＳ ゴシック" pitchFamily="49" charset="-128"/>
            </a:endParaRPr>
          </a:p>
          <a:p>
            <a:pPr eaLnBrk="1" hangingPunct="1">
              <a:spcBef>
                <a:spcPct val="0"/>
              </a:spcBef>
              <a:buFontTx/>
              <a:buNone/>
            </a:pPr>
            <a:endParaRPr lang="ja-JP" altLang="en-US" sz="1100" b="0">
              <a:solidFill>
                <a:srgbClr val="FF00FF"/>
              </a:solidFill>
              <a:ea typeface="ＭＳ ゴシック" pitchFamily="49" charset="-128"/>
            </a:endParaRPr>
          </a:p>
          <a:p>
            <a:pPr eaLnBrk="1" hangingPunct="1">
              <a:spcBef>
                <a:spcPct val="0"/>
              </a:spcBef>
              <a:buFontTx/>
              <a:buNone/>
            </a:pPr>
            <a:endParaRPr lang="ja-JP" altLang="en-US" sz="1100" b="0">
              <a:solidFill>
                <a:srgbClr val="FF00FF"/>
              </a:solidFill>
              <a:ea typeface="ＭＳ ゴシック" pitchFamily="49" charset="-128"/>
            </a:endParaRPr>
          </a:p>
          <a:p>
            <a:pPr eaLnBrk="1" hangingPunct="1">
              <a:spcBef>
                <a:spcPct val="0"/>
              </a:spcBef>
              <a:buFontTx/>
              <a:buNone/>
            </a:pPr>
            <a:endParaRPr lang="ja-JP" altLang="en-US" sz="1100" b="0">
              <a:solidFill>
                <a:srgbClr val="FF00FF"/>
              </a:solidFill>
              <a:ea typeface="ＭＳ ゴシック" pitchFamily="49" charset="-128"/>
            </a:endParaRPr>
          </a:p>
          <a:p>
            <a:pPr eaLnBrk="1" hangingPunct="1">
              <a:spcBef>
                <a:spcPct val="0"/>
              </a:spcBef>
              <a:buFontTx/>
              <a:buNone/>
            </a:pPr>
            <a:endParaRPr lang="ja-JP" altLang="en-US" sz="1100" b="0">
              <a:solidFill>
                <a:srgbClr val="FF00FF"/>
              </a:solidFill>
              <a:ea typeface="ＭＳ ゴシック" pitchFamily="49" charset="-128"/>
            </a:endParaRPr>
          </a:p>
          <a:p>
            <a:pPr eaLnBrk="1" hangingPunct="1">
              <a:spcBef>
                <a:spcPct val="0"/>
              </a:spcBef>
              <a:buFontTx/>
              <a:buNone/>
            </a:pPr>
            <a:endParaRPr lang="ja-JP" altLang="en-US" sz="800" b="0">
              <a:solidFill>
                <a:srgbClr val="FF00FF"/>
              </a:solidFill>
              <a:ea typeface="ＭＳ ゴシック" pitchFamily="49" charset="-128"/>
            </a:endParaRPr>
          </a:p>
          <a:p>
            <a:pPr eaLnBrk="1" hangingPunct="1">
              <a:spcBef>
                <a:spcPct val="0"/>
              </a:spcBef>
              <a:buFontTx/>
              <a:buNone/>
            </a:pPr>
            <a:endParaRPr lang="ja-JP" altLang="en-US" sz="800" b="0">
              <a:solidFill>
                <a:srgbClr val="FF00FF"/>
              </a:solidFill>
              <a:ea typeface="ＭＳ ゴシック" pitchFamily="49" charset="-128"/>
            </a:endParaRPr>
          </a:p>
          <a:p>
            <a:pPr eaLnBrk="1" hangingPunct="1">
              <a:spcBef>
                <a:spcPct val="0"/>
              </a:spcBef>
              <a:buFontTx/>
              <a:buNone/>
            </a:pPr>
            <a:endParaRPr lang="ja-JP" altLang="en-US" sz="800" b="0">
              <a:solidFill>
                <a:srgbClr val="FF00FF"/>
              </a:solidFill>
              <a:ea typeface="ＭＳ ゴシック" pitchFamily="49" charset="-128"/>
            </a:endParaRPr>
          </a:p>
          <a:p>
            <a:pPr eaLnBrk="1" hangingPunct="1">
              <a:spcBef>
                <a:spcPct val="0"/>
              </a:spcBef>
              <a:buFontTx/>
              <a:buNone/>
            </a:pPr>
            <a:endParaRPr lang="ja-JP" altLang="en-US" sz="800" b="0">
              <a:solidFill>
                <a:srgbClr val="FF00FF"/>
              </a:solidFill>
              <a:ea typeface="ＭＳ ゴシック" pitchFamily="49" charset="-128"/>
            </a:endParaRPr>
          </a:p>
          <a:p>
            <a:pPr eaLnBrk="1" hangingPunct="1">
              <a:spcBef>
                <a:spcPct val="0"/>
              </a:spcBef>
              <a:buFontTx/>
              <a:buNone/>
            </a:pPr>
            <a:endParaRPr lang="ja-JP" altLang="en-US" sz="800" b="0">
              <a:solidFill>
                <a:srgbClr val="FF00FF"/>
              </a:solidFill>
              <a:ea typeface="ＭＳ ゴシック" pitchFamily="49" charset="-128"/>
            </a:endParaRPr>
          </a:p>
          <a:p>
            <a:pPr eaLnBrk="1" hangingPunct="1">
              <a:spcBef>
                <a:spcPct val="0"/>
              </a:spcBef>
              <a:buFontTx/>
              <a:buNone/>
            </a:pPr>
            <a:endParaRPr lang="ja-JP" altLang="en-US" sz="800" b="0">
              <a:solidFill>
                <a:srgbClr val="FF00FF"/>
              </a:solidFill>
              <a:ea typeface="ＭＳ ゴシック" pitchFamily="49" charset="-128"/>
            </a:endParaRPr>
          </a:p>
          <a:p>
            <a:pPr eaLnBrk="1" hangingPunct="1">
              <a:spcBef>
                <a:spcPct val="0"/>
              </a:spcBef>
              <a:buFontTx/>
              <a:buNone/>
            </a:pPr>
            <a:endParaRPr lang="en-US" altLang="ja-JP" sz="800" b="0">
              <a:solidFill>
                <a:srgbClr val="FF00FF"/>
              </a:solidFill>
              <a:ea typeface="ＭＳ ゴシック" pitchFamily="49" charset="-128"/>
            </a:endParaRPr>
          </a:p>
        </p:txBody>
      </p:sp>
      <p:sp>
        <p:nvSpPr>
          <p:cNvPr id="37" name="AutoShape 13"/>
          <p:cNvSpPr>
            <a:spLocks noChangeArrowheads="1"/>
          </p:cNvSpPr>
          <p:nvPr/>
        </p:nvSpPr>
        <p:spPr bwMode="auto">
          <a:xfrm>
            <a:off x="203200" y="6464138"/>
            <a:ext cx="215900" cy="215900"/>
          </a:xfrm>
          <a:prstGeom prst="downArrow">
            <a:avLst>
              <a:gd name="adj1" fmla="val 50000"/>
              <a:gd name="adj2" fmla="val 33456"/>
            </a:avLst>
          </a:prstGeom>
          <a:solidFill>
            <a:schemeClr val="accent6">
              <a:lumMod val="60000"/>
              <a:lumOff val="40000"/>
            </a:schemeClr>
          </a:solidFill>
          <a:ln w="6350" algn="ctr">
            <a:solidFill>
              <a:srgbClr val="00008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100" smtClean="0">
              <a:solidFill>
                <a:srgbClr val="0033CC"/>
              </a:solidFill>
              <a:ea typeface="ＭＳ ゴシック" pitchFamily="49" charset="-128"/>
            </a:endParaRPr>
          </a:p>
        </p:txBody>
      </p:sp>
      <p:sp>
        <p:nvSpPr>
          <p:cNvPr id="38" name="AutoShape 26"/>
          <p:cNvSpPr>
            <a:spLocks noChangeArrowheads="1"/>
          </p:cNvSpPr>
          <p:nvPr/>
        </p:nvSpPr>
        <p:spPr bwMode="auto">
          <a:xfrm>
            <a:off x="211138" y="6998302"/>
            <a:ext cx="215900" cy="215900"/>
          </a:xfrm>
          <a:prstGeom prst="downArrow">
            <a:avLst>
              <a:gd name="adj1" fmla="val 50000"/>
              <a:gd name="adj2" fmla="val 33456"/>
            </a:avLst>
          </a:prstGeom>
          <a:solidFill>
            <a:schemeClr val="accent6">
              <a:lumMod val="60000"/>
              <a:lumOff val="40000"/>
            </a:schemeClr>
          </a:solidFill>
          <a:ln w="6350" algn="ctr">
            <a:solidFill>
              <a:srgbClr val="00008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100" smtClean="0">
              <a:solidFill>
                <a:srgbClr val="0033CC"/>
              </a:solidFill>
              <a:ea typeface="ＭＳ ゴシック" pitchFamily="49" charset="-128"/>
            </a:endParaRPr>
          </a:p>
        </p:txBody>
      </p:sp>
      <p:sp>
        <p:nvSpPr>
          <p:cNvPr id="39" name="AutoShape 33"/>
          <p:cNvSpPr>
            <a:spLocks noChangeArrowheads="1"/>
          </p:cNvSpPr>
          <p:nvPr/>
        </p:nvSpPr>
        <p:spPr bwMode="auto">
          <a:xfrm>
            <a:off x="211138" y="7618850"/>
            <a:ext cx="215900" cy="142875"/>
          </a:xfrm>
          <a:prstGeom prst="downArrow">
            <a:avLst>
              <a:gd name="adj1" fmla="val 50000"/>
              <a:gd name="adj2" fmla="val 48334"/>
            </a:avLst>
          </a:prstGeom>
          <a:solidFill>
            <a:schemeClr val="accent6">
              <a:lumMod val="60000"/>
              <a:lumOff val="40000"/>
            </a:schemeClr>
          </a:solidFill>
          <a:ln w="6350" algn="ctr">
            <a:solidFill>
              <a:srgbClr val="00008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100" smtClean="0">
              <a:solidFill>
                <a:srgbClr val="0033CC"/>
              </a:solidFill>
              <a:ea typeface="ＭＳ ゴシック" pitchFamily="49" charset="-128"/>
            </a:endParaRPr>
          </a:p>
        </p:txBody>
      </p:sp>
      <p:sp>
        <p:nvSpPr>
          <p:cNvPr id="40" name="AutoShape 41"/>
          <p:cNvSpPr>
            <a:spLocks noChangeArrowheads="1"/>
          </p:cNvSpPr>
          <p:nvPr/>
        </p:nvSpPr>
        <p:spPr bwMode="auto">
          <a:xfrm>
            <a:off x="204788" y="8050898"/>
            <a:ext cx="215900" cy="142875"/>
          </a:xfrm>
          <a:prstGeom prst="downArrow">
            <a:avLst>
              <a:gd name="adj1" fmla="val 50000"/>
              <a:gd name="adj2" fmla="val 48333"/>
            </a:avLst>
          </a:prstGeom>
          <a:solidFill>
            <a:schemeClr val="accent6">
              <a:lumMod val="60000"/>
              <a:lumOff val="40000"/>
            </a:schemeClr>
          </a:solidFill>
          <a:ln w="6350" algn="ctr">
            <a:solidFill>
              <a:srgbClr val="00008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100" smtClean="0">
              <a:solidFill>
                <a:srgbClr val="0033CC"/>
              </a:solidFill>
              <a:ea typeface="ＭＳ ゴシック" pitchFamily="49" charset="-128"/>
            </a:endParaRPr>
          </a:p>
        </p:txBody>
      </p:sp>
      <p:sp>
        <p:nvSpPr>
          <p:cNvPr id="41" name="Rectangle 18"/>
          <p:cNvSpPr>
            <a:spLocks noChangeArrowheads="1"/>
          </p:cNvSpPr>
          <p:nvPr/>
        </p:nvSpPr>
        <p:spPr bwMode="auto">
          <a:xfrm>
            <a:off x="147638" y="7351009"/>
            <a:ext cx="2376487" cy="266700"/>
          </a:xfrm>
          <a:prstGeom prst="rect">
            <a:avLst/>
          </a:prstGeom>
          <a:solidFill>
            <a:srgbClr val="33CC33"/>
          </a:solidFill>
          <a:ln w="6350" algn="ctr">
            <a:solidFill>
              <a:srgbClr val="00330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100">
                <a:solidFill>
                  <a:schemeClr val="bg1"/>
                </a:solidFill>
                <a:ea typeface="ＭＳ ゴシック" pitchFamily="49" charset="-128"/>
              </a:rPr>
              <a:t>③ </a:t>
            </a:r>
            <a:r>
              <a:rPr lang="ja-JP" altLang="en-US" sz="1100">
                <a:solidFill>
                  <a:schemeClr val="bg1"/>
                </a:solidFill>
                <a:ea typeface="ＭＳ ゴシック" pitchFamily="49" charset="-128"/>
              </a:rPr>
              <a:t>助成金の第１期支給申請</a:t>
            </a:r>
          </a:p>
        </p:txBody>
      </p:sp>
      <p:sp>
        <p:nvSpPr>
          <p:cNvPr id="42" name="Rectangle 19"/>
          <p:cNvSpPr>
            <a:spLocks noChangeArrowheads="1"/>
          </p:cNvSpPr>
          <p:nvPr/>
        </p:nvSpPr>
        <p:spPr bwMode="auto">
          <a:xfrm>
            <a:off x="131763" y="7783057"/>
            <a:ext cx="2376487" cy="266700"/>
          </a:xfrm>
          <a:prstGeom prst="rect">
            <a:avLst/>
          </a:prstGeom>
          <a:solidFill>
            <a:srgbClr val="33CC33"/>
          </a:solidFill>
          <a:ln w="6350" algn="ctr">
            <a:solidFill>
              <a:srgbClr val="00330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100">
                <a:solidFill>
                  <a:schemeClr val="bg1"/>
                </a:solidFill>
                <a:ea typeface="ＭＳ ゴシック" pitchFamily="49" charset="-128"/>
              </a:rPr>
              <a:t>④ </a:t>
            </a:r>
            <a:r>
              <a:rPr lang="ja-JP" altLang="en-US" sz="1100">
                <a:solidFill>
                  <a:schemeClr val="bg1"/>
                </a:solidFill>
                <a:ea typeface="ＭＳ ゴシック" pitchFamily="49" charset="-128"/>
              </a:rPr>
              <a:t>支給申請書の内容の調査</a:t>
            </a:r>
            <a:r>
              <a:rPr lang="ja-JP" altLang="en-US" sz="800">
                <a:solidFill>
                  <a:schemeClr val="bg1"/>
                </a:solidFill>
                <a:ea typeface="ＭＳ ゴシック" pitchFamily="49" charset="-128"/>
              </a:rPr>
              <a:t>・</a:t>
            </a:r>
            <a:r>
              <a:rPr lang="ja-JP" altLang="en-US" sz="1100">
                <a:solidFill>
                  <a:schemeClr val="bg1"/>
                </a:solidFill>
                <a:ea typeface="ＭＳ ゴシック" pitchFamily="49" charset="-128"/>
              </a:rPr>
              <a:t>確認</a:t>
            </a:r>
          </a:p>
        </p:txBody>
      </p:sp>
      <p:sp>
        <p:nvSpPr>
          <p:cNvPr id="43" name="Rectangle 20"/>
          <p:cNvSpPr>
            <a:spLocks noChangeArrowheads="1"/>
          </p:cNvSpPr>
          <p:nvPr/>
        </p:nvSpPr>
        <p:spPr bwMode="auto">
          <a:xfrm>
            <a:off x="131763" y="8266029"/>
            <a:ext cx="2376487" cy="431800"/>
          </a:xfrm>
          <a:prstGeom prst="rect">
            <a:avLst/>
          </a:prstGeom>
          <a:solidFill>
            <a:srgbClr val="33CC33"/>
          </a:solidFill>
          <a:ln w="6350" algn="ctr">
            <a:solidFill>
              <a:srgbClr val="00330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100">
                <a:solidFill>
                  <a:schemeClr val="bg1"/>
                </a:solidFill>
                <a:ea typeface="ＭＳ ゴシック" pitchFamily="49" charset="-128"/>
              </a:rPr>
              <a:t>⑤</a:t>
            </a:r>
            <a:r>
              <a:rPr lang="ja-JP" altLang="en-US" sz="1100">
                <a:solidFill>
                  <a:schemeClr val="bg1"/>
                </a:solidFill>
                <a:ea typeface="ＭＳ ゴシック" pitchFamily="49" charset="-128"/>
              </a:rPr>
              <a:t> 支給・不支給決定</a:t>
            </a:r>
          </a:p>
          <a:p>
            <a:pPr eaLnBrk="1" hangingPunct="1">
              <a:spcBef>
                <a:spcPct val="0"/>
              </a:spcBef>
              <a:buFontTx/>
              <a:buNone/>
            </a:pPr>
            <a:r>
              <a:rPr lang="ja-JP" altLang="en-US" sz="1100">
                <a:solidFill>
                  <a:schemeClr val="bg1"/>
                </a:solidFill>
                <a:ea typeface="ＭＳ ゴシック" pitchFamily="49" charset="-128"/>
              </a:rPr>
              <a:t> （申請事業主に通知書送付）</a:t>
            </a:r>
          </a:p>
        </p:txBody>
      </p:sp>
      <p:sp>
        <p:nvSpPr>
          <p:cNvPr id="44" name="AutoShape 45"/>
          <p:cNvSpPr>
            <a:spLocks noChangeArrowheads="1"/>
          </p:cNvSpPr>
          <p:nvPr/>
        </p:nvSpPr>
        <p:spPr bwMode="auto">
          <a:xfrm>
            <a:off x="58739" y="9417050"/>
            <a:ext cx="6754812" cy="473075"/>
          </a:xfrm>
          <a:prstGeom prst="roundRect">
            <a:avLst>
              <a:gd name="adj" fmla="val 16667"/>
            </a:avLst>
          </a:prstGeom>
          <a:solidFill>
            <a:srgbClr val="FFFFE1"/>
          </a:solidFill>
          <a:ln w="6350" algn="ctr">
            <a:solidFill>
              <a:schemeClr val="tx1"/>
            </a:solidFill>
            <a:round/>
            <a:headEnd/>
            <a:tailEnd/>
          </a:ln>
        </p:spPr>
        <p:txBody>
          <a:bodyPr wrap="square"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just" eaLnBrk="1" hangingPunct="1">
              <a:spcBef>
                <a:spcPct val="0"/>
              </a:spcBef>
              <a:buFontTx/>
              <a:buNone/>
            </a:pPr>
            <a:r>
              <a:rPr lang="ja-JP" altLang="en-US" sz="1100" dirty="0" smtClean="0">
                <a:solidFill>
                  <a:srgbClr val="FF3300"/>
                </a:solidFill>
                <a:ea typeface="ＭＳ ゴシック" pitchFamily="49" charset="-128"/>
              </a:rPr>
              <a:t>助成金の</a:t>
            </a:r>
            <a:r>
              <a:rPr lang="ja-JP" altLang="en-US" sz="1100" dirty="0">
                <a:solidFill>
                  <a:srgbClr val="FF3300"/>
                </a:solidFill>
                <a:ea typeface="ＭＳ ゴシック" pitchFamily="49" charset="-128"/>
              </a:rPr>
              <a:t>支給申請から支給決定までの間、および支給終了後において総勘定元帳などの帳簿の提示を求めることがあります。</a:t>
            </a:r>
          </a:p>
        </p:txBody>
      </p:sp>
      <p:sp>
        <p:nvSpPr>
          <p:cNvPr id="45" name="Rectangle 53"/>
          <p:cNvSpPr>
            <a:spLocks noChangeArrowheads="1"/>
          </p:cNvSpPr>
          <p:nvPr/>
        </p:nvSpPr>
        <p:spPr bwMode="auto">
          <a:xfrm>
            <a:off x="421407" y="7014019"/>
            <a:ext cx="26638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lIns="91434" tIns="45718" rIns="91434" bIns="45718">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100" b="1" dirty="0">
                <a:solidFill>
                  <a:srgbClr val="FF00FF"/>
                </a:solidFill>
                <a:latin typeface="メイリオ" pitchFamily="50" charset="-128"/>
                <a:ea typeface="メイリオ" pitchFamily="50" charset="-128"/>
                <a:cs typeface="メイリオ" pitchFamily="50" charset="-128"/>
              </a:rPr>
              <a:t>◇</a:t>
            </a:r>
            <a:r>
              <a:rPr lang="ja-JP" altLang="en-US" sz="1100" b="1" dirty="0">
                <a:solidFill>
                  <a:srgbClr val="FF00FF"/>
                </a:solidFill>
                <a:latin typeface="メイリオ" pitchFamily="50" charset="-128"/>
                <a:ea typeface="メイリオ" pitchFamily="50" charset="-128"/>
                <a:cs typeface="メイリオ" pitchFamily="50" charset="-128"/>
              </a:rPr>
              <a:t>支給申請の手続き◇</a:t>
            </a:r>
            <a:r>
              <a:rPr lang="ja-JP" altLang="en-US" sz="800" b="0" dirty="0">
                <a:solidFill>
                  <a:srgbClr val="FF00FF"/>
                </a:solidFill>
                <a:ea typeface="ＭＳ ゴシック" pitchFamily="49" charset="-128"/>
              </a:rPr>
              <a:t>（詳細次ページ）</a:t>
            </a:r>
          </a:p>
        </p:txBody>
      </p:sp>
      <p:sp>
        <p:nvSpPr>
          <p:cNvPr id="46" name="Rectangle 182"/>
          <p:cNvSpPr>
            <a:spLocks noChangeArrowheads="1"/>
          </p:cNvSpPr>
          <p:nvPr/>
        </p:nvSpPr>
        <p:spPr bwMode="auto">
          <a:xfrm>
            <a:off x="34131" y="9150226"/>
            <a:ext cx="26035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lIns="91434" tIns="45718" rIns="91434" bIns="45718">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FontTx/>
              <a:buNone/>
            </a:pPr>
            <a:r>
              <a:rPr lang="en-US" altLang="ja-JP" sz="900" dirty="0"/>
              <a:t>※</a:t>
            </a:r>
            <a:r>
              <a:rPr lang="ja-JP" altLang="en-US" sz="900" dirty="0" smtClean="0"/>
              <a:t>第２～６期</a:t>
            </a:r>
            <a:r>
              <a:rPr lang="ja-JP" altLang="en-US" sz="900" dirty="0"/>
              <a:t>支給申請も同様の手続きが必要です</a:t>
            </a:r>
            <a:endParaRPr lang="en-US" altLang="ja-JP" sz="900" dirty="0"/>
          </a:p>
        </p:txBody>
      </p:sp>
      <p:sp>
        <p:nvSpPr>
          <p:cNvPr id="47" name="Rectangle 191"/>
          <p:cNvSpPr>
            <a:spLocks noChangeArrowheads="1"/>
          </p:cNvSpPr>
          <p:nvPr/>
        </p:nvSpPr>
        <p:spPr bwMode="auto">
          <a:xfrm>
            <a:off x="131763" y="8862764"/>
            <a:ext cx="2376487" cy="266700"/>
          </a:xfrm>
          <a:prstGeom prst="rect">
            <a:avLst/>
          </a:prstGeom>
          <a:solidFill>
            <a:srgbClr val="33CC33"/>
          </a:solidFill>
          <a:ln w="6350" algn="ctr">
            <a:solidFill>
              <a:srgbClr val="00330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100" dirty="0">
                <a:solidFill>
                  <a:schemeClr val="bg1"/>
                </a:solidFill>
                <a:ea typeface="ＭＳ ゴシック" pitchFamily="49" charset="-128"/>
              </a:rPr>
              <a:t>⑥ </a:t>
            </a:r>
            <a:r>
              <a:rPr lang="ja-JP" altLang="en-US" sz="1100" dirty="0" smtClean="0">
                <a:solidFill>
                  <a:schemeClr val="bg1"/>
                </a:solidFill>
                <a:ea typeface="ＭＳ ゴシック" pitchFamily="49" charset="-128"/>
              </a:rPr>
              <a:t>助成金の</a:t>
            </a:r>
            <a:r>
              <a:rPr lang="ja-JP" altLang="en-US" sz="1100" dirty="0">
                <a:solidFill>
                  <a:schemeClr val="bg1"/>
                </a:solidFill>
                <a:ea typeface="ＭＳ ゴシック" pitchFamily="49" charset="-128"/>
              </a:rPr>
              <a:t>支給</a:t>
            </a:r>
          </a:p>
        </p:txBody>
      </p:sp>
      <p:sp>
        <p:nvSpPr>
          <p:cNvPr id="48" name="AutoShape 193"/>
          <p:cNvSpPr>
            <a:spLocks noChangeArrowheads="1"/>
          </p:cNvSpPr>
          <p:nvPr/>
        </p:nvSpPr>
        <p:spPr bwMode="auto">
          <a:xfrm>
            <a:off x="204788" y="8698970"/>
            <a:ext cx="215900" cy="142875"/>
          </a:xfrm>
          <a:prstGeom prst="downArrow">
            <a:avLst>
              <a:gd name="adj1" fmla="val 50000"/>
              <a:gd name="adj2" fmla="val 48334"/>
            </a:avLst>
          </a:prstGeom>
          <a:solidFill>
            <a:schemeClr val="accent6">
              <a:lumMod val="60000"/>
              <a:lumOff val="40000"/>
            </a:schemeClr>
          </a:solidFill>
          <a:ln w="6350" algn="ctr">
            <a:solidFill>
              <a:srgbClr val="000080"/>
            </a:solidFill>
            <a:miter lim="800000"/>
            <a:headEnd/>
            <a:tailEnd/>
          </a:ln>
        </p:spPr>
        <p:txBody>
          <a:bodyPr lIns="91434" tIns="45718" rIns="91434" bIns="45718"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100" smtClean="0">
              <a:solidFill>
                <a:srgbClr val="0033CC"/>
              </a:solidFill>
              <a:ea typeface="ＭＳ ゴシック" pitchFamily="49" charset="-128"/>
            </a:endParaRPr>
          </a:p>
        </p:txBody>
      </p:sp>
      <p:sp>
        <p:nvSpPr>
          <p:cNvPr id="49" name="AutoShape 43"/>
          <p:cNvSpPr>
            <a:spLocks noChangeArrowheads="1"/>
          </p:cNvSpPr>
          <p:nvPr/>
        </p:nvSpPr>
        <p:spPr bwMode="auto">
          <a:xfrm rot="10800000">
            <a:off x="2781300" y="7846921"/>
            <a:ext cx="4032250" cy="792163"/>
          </a:xfrm>
          <a:prstGeom prst="wedgeRectCallout">
            <a:avLst>
              <a:gd name="adj1" fmla="val 56495"/>
              <a:gd name="adj2" fmla="val -28052"/>
            </a:avLst>
          </a:prstGeom>
          <a:solidFill>
            <a:srgbClr val="CCFFCC"/>
          </a:solidFill>
          <a:ln w="6350" algn="ctr">
            <a:solidFill>
              <a:schemeClr val="tx1"/>
            </a:solidFill>
            <a:miter lim="800000"/>
            <a:headEnd/>
            <a:tailEnd/>
          </a:ln>
        </p:spPr>
        <p:txBody>
          <a:bodyPr rot="10800000" lIns="72000" tIns="36000" rIns="72000" bIns="36000"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just" eaLnBrk="1" hangingPunct="1">
              <a:spcBef>
                <a:spcPct val="0"/>
              </a:spcBef>
              <a:buFontTx/>
              <a:buNone/>
              <a:defRPr/>
            </a:pPr>
            <a:r>
              <a:rPr lang="ja-JP" altLang="en-US" sz="1050" b="0" dirty="0" smtClean="0">
                <a:ea typeface="ＭＳ ゴシック" pitchFamily="49" charset="-128"/>
              </a:rPr>
              <a:t>提出された支給申請書の記載事項などについて支給要件に照らして審査し、適正と認められる場合、助成金が支給されます。審査にはある程度時間を要しますので、あらかじめご了承ください。</a:t>
            </a:r>
          </a:p>
        </p:txBody>
      </p:sp>
      <p:sp>
        <p:nvSpPr>
          <p:cNvPr id="50" name="AutoShape 192"/>
          <p:cNvSpPr>
            <a:spLocks noChangeArrowheads="1"/>
          </p:cNvSpPr>
          <p:nvPr/>
        </p:nvSpPr>
        <p:spPr bwMode="auto">
          <a:xfrm rot="10800000">
            <a:off x="2781300" y="8769259"/>
            <a:ext cx="4032250" cy="576262"/>
          </a:xfrm>
          <a:prstGeom prst="wedgeRectCallout">
            <a:avLst>
              <a:gd name="adj1" fmla="val 56652"/>
              <a:gd name="adj2" fmla="val -1198"/>
            </a:avLst>
          </a:prstGeom>
          <a:solidFill>
            <a:srgbClr val="CCFFCC"/>
          </a:solidFill>
          <a:ln w="6350" algn="ctr">
            <a:solidFill>
              <a:schemeClr val="tx1"/>
            </a:solidFill>
            <a:miter lim="800000"/>
            <a:headEnd/>
            <a:tailEnd/>
          </a:ln>
        </p:spPr>
        <p:txBody>
          <a:bodyPr rot="10800000" lIns="72000" tIns="36000" rIns="72000" bIns="36000" anchor="ctr"/>
          <a:lstStyle>
            <a:lvl1pPr eaLnBrk="0" hangingPunct="0">
              <a:spcBef>
                <a:spcPct val="20000"/>
              </a:spcBef>
              <a:buChar char="•"/>
              <a:tabLst>
                <a:tab pos="266700" algn="l"/>
                <a:tab pos="361950" algn="l"/>
              </a:tabLst>
              <a:defRPr kumimoji="1" sz="3200">
                <a:solidFill>
                  <a:schemeClr val="tx1"/>
                </a:solidFill>
                <a:latin typeface="Arial" charset="0"/>
                <a:ea typeface="ＭＳ Ｐゴシック" charset="-128"/>
              </a:defRPr>
            </a:lvl1pPr>
            <a:lvl2pPr marL="742950" indent="-285750" eaLnBrk="0" hangingPunct="0">
              <a:spcBef>
                <a:spcPct val="20000"/>
              </a:spcBef>
              <a:buChar char="–"/>
              <a:tabLst>
                <a:tab pos="266700" algn="l"/>
                <a:tab pos="361950" algn="l"/>
              </a:tabLst>
              <a:defRPr kumimoji="1" sz="2800">
                <a:solidFill>
                  <a:schemeClr val="tx1"/>
                </a:solidFill>
                <a:latin typeface="Arial" charset="0"/>
                <a:ea typeface="ＭＳ Ｐゴシック" charset="-128"/>
              </a:defRPr>
            </a:lvl2pPr>
            <a:lvl3pPr marL="1143000" indent="-228600" eaLnBrk="0" hangingPunct="0">
              <a:spcBef>
                <a:spcPct val="20000"/>
              </a:spcBef>
              <a:buChar char="•"/>
              <a:tabLst>
                <a:tab pos="266700" algn="l"/>
                <a:tab pos="361950" algn="l"/>
              </a:tabLst>
              <a:defRPr kumimoji="1" sz="2400">
                <a:solidFill>
                  <a:schemeClr val="tx1"/>
                </a:solidFill>
                <a:latin typeface="Arial" charset="0"/>
                <a:ea typeface="ＭＳ Ｐゴシック" charset="-128"/>
              </a:defRPr>
            </a:lvl3pPr>
            <a:lvl4pPr marL="16002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4pPr>
            <a:lvl5pPr marL="20574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9pPr>
          </a:lstStyle>
          <a:p>
            <a:pPr algn="just" eaLnBrk="1" hangingPunct="1">
              <a:spcBef>
                <a:spcPct val="0"/>
              </a:spcBef>
              <a:buFontTx/>
              <a:buNone/>
              <a:defRPr/>
            </a:pPr>
            <a:r>
              <a:rPr lang="ja-JP" altLang="en-US" sz="1050" b="0" dirty="0" smtClean="0">
                <a:ea typeface="ＭＳ ゴシック" pitchFamily="49" charset="-128"/>
              </a:rPr>
              <a:t>支給決定が行われてから事業主指定の金融機関口座に振り込まれるまでには、ある程度時間を要しますので、あらかじめご了承ください。　</a:t>
            </a:r>
          </a:p>
        </p:txBody>
      </p:sp>
      <p:sp>
        <p:nvSpPr>
          <p:cNvPr id="51" name="Text Box 10"/>
          <p:cNvSpPr txBox="1">
            <a:spLocks noChangeArrowheads="1"/>
          </p:cNvSpPr>
          <p:nvPr/>
        </p:nvSpPr>
        <p:spPr bwMode="auto">
          <a:xfrm>
            <a:off x="-139470" y="293980"/>
            <a:ext cx="2719158" cy="338540"/>
          </a:xfrm>
          <a:prstGeom prst="rect">
            <a:avLst/>
          </a:prstGeom>
          <a:noFill/>
          <a:ln w="6350" algn="ctr">
            <a:noFill/>
            <a:miter lim="800000"/>
            <a:headEnd/>
            <a:tailEnd/>
          </a:ln>
        </p:spPr>
        <p:txBody>
          <a:bodyPr wrap="square" lIns="91425" tIns="45713" rIns="91425" bIns="45713">
            <a:spAutoFit/>
          </a:bodyPr>
          <a:lstStyle/>
          <a:p>
            <a:r>
              <a:rPr lang="en-US" altLang="ja-JP" sz="1400" dirty="0" smtClean="0">
                <a:solidFill>
                  <a:srgbClr val="00B050"/>
                </a:solidFill>
                <a:latin typeface="HG創英角ﾎﾟｯﾌﾟ体" pitchFamily="49" charset="-128"/>
                <a:ea typeface="HG創英角ﾎﾟｯﾌﾟ体" pitchFamily="49" charset="-128"/>
              </a:rPr>
              <a:t> </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＜受給</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するための</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  </a:t>
            </a:r>
            <a:endPar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Text Box 23"/>
          <p:cNvSpPr txBox="1">
            <a:spLocks noChangeArrowheads="1"/>
          </p:cNvSpPr>
          <p:nvPr/>
        </p:nvSpPr>
        <p:spPr bwMode="auto">
          <a:xfrm>
            <a:off x="3795" y="537441"/>
            <a:ext cx="6912000" cy="5722065"/>
          </a:xfrm>
          <a:prstGeom prst="rect">
            <a:avLst/>
          </a:prstGeom>
          <a:noFill/>
          <a:ln w="6350" algn="ctr">
            <a:noFill/>
            <a:miter lim="800000"/>
            <a:headEnd/>
            <a:tailEnd/>
          </a:ln>
        </p:spPr>
        <p:txBody>
          <a:bodyPr wrap="square" lIns="91425" tIns="45713" rIns="91425" bIns="45713">
            <a:spAutoFit/>
          </a:bodyPr>
          <a:lstStyle/>
          <a:p>
            <a:pPr marL="266700" indent="-266700">
              <a:lnSpc>
                <a:spcPts val="1100"/>
              </a:lnSpc>
            </a:pPr>
            <a:r>
              <a:rPr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のいずれにも該当しないことが受給するための要件となります</a:t>
            </a:r>
            <a:r>
              <a:rPr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u="sng"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a:lnSpc>
                <a:spcPts val="300"/>
              </a:lnSpc>
            </a:pPr>
            <a:endParaRPr lang="ja-JP" altLang="en-US" sz="400" dirty="0">
              <a:ea typeface="HG創英角ﾎﾟｯﾌﾟ体" pitchFamily="49" charset="-128"/>
            </a:endParaRPr>
          </a:p>
          <a:p>
            <a:pPr marL="266700" indent="-266700" algn="just">
              <a:lnSpc>
                <a:spcPts val="1030"/>
              </a:lnSpc>
              <a:spcBef>
                <a:spcPts val="100"/>
              </a:spcBef>
            </a:pPr>
            <a:r>
              <a:rPr lang="ja-JP" altLang="en-US" sz="1000" dirty="0"/>
              <a:t>□</a:t>
            </a:r>
            <a:r>
              <a:rPr lang="ja-JP" altLang="en-US" sz="1000" dirty="0" smtClean="0"/>
              <a:t>①　ハローワーク</a:t>
            </a:r>
            <a:r>
              <a:rPr lang="ja-JP" altLang="en-US" sz="1000" dirty="0"/>
              <a:t>等の紹介以前に</a:t>
            </a:r>
            <a:r>
              <a:rPr lang="ja-JP" altLang="en-US" sz="1000" u="sng" dirty="0"/>
              <a:t>雇用の予約</a:t>
            </a:r>
            <a:r>
              <a:rPr lang="ja-JP" altLang="en-US" sz="1000" dirty="0"/>
              <a:t>があった対象労働者を</a:t>
            </a:r>
            <a:r>
              <a:rPr lang="ja-JP" altLang="en-US" sz="1000" dirty="0" smtClean="0"/>
              <a:t>雇い入れる場合</a:t>
            </a:r>
            <a:endParaRPr lang="en-US" altLang="ja-JP" sz="1000" dirty="0" smtClean="0"/>
          </a:p>
          <a:p>
            <a:pPr marL="344488" indent="-344488" algn="dist">
              <a:lnSpc>
                <a:spcPts val="1030"/>
              </a:lnSpc>
              <a:spcBef>
                <a:spcPts val="100"/>
              </a:spcBef>
            </a:pPr>
            <a:r>
              <a:rPr lang="ja-JP" altLang="en-US" sz="1000" dirty="0" smtClean="0"/>
              <a:t>□②</a:t>
            </a:r>
            <a:r>
              <a:rPr lang="ja-JP" altLang="en-US" sz="1000" dirty="0"/>
              <a:t> </a:t>
            </a:r>
            <a:r>
              <a:rPr lang="ja-JP" altLang="en-US" sz="1000" dirty="0" smtClean="0"/>
              <a:t> </a:t>
            </a:r>
            <a:r>
              <a:rPr lang="ja-JP" altLang="en-US" sz="1000" dirty="0" smtClean="0">
                <a:latin typeface="ＭＳ ゴシック"/>
              </a:rPr>
              <a:t>職業</a:t>
            </a:r>
            <a:r>
              <a:rPr lang="ja-JP" altLang="en-US" sz="1000" dirty="0">
                <a:latin typeface="ＭＳ ゴシック"/>
              </a:rPr>
              <a:t>紹介を受けた日に雇用保険の被保険者である</a:t>
            </a:r>
            <a:r>
              <a:rPr lang="ja-JP" altLang="en-US" sz="1000" dirty="0" smtClean="0">
                <a:latin typeface="ＭＳ ゴシック"/>
              </a:rPr>
              <a:t>者など</a:t>
            </a:r>
            <a:r>
              <a:rPr lang="ja-JP" altLang="en-US" sz="1000" u="sng" dirty="0" smtClean="0">
                <a:latin typeface="ＭＳ ゴシック"/>
              </a:rPr>
              <a:t>失業</a:t>
            </a:r>
            <a:r>
              <a:rPr lang="ja-JP" altLang="en-US" sz="1000" u="sng" dirty="0">
                <a:latin typeface="ＭＳ ゴシック"/>
              </a:rPr>
              <a:t>など</a:t>
            </a:r>
            <a:r>
              <a:rPr lang="ja-JP" altLang="en-US" sz="1000" u="sng" dirty="0" smtClean="0">
                <a:latin typeface="ＭＳ ゴシック"/>
              </a:rPr>
              <a:t>の</a:t>
            </a:r>
            <a:r>
              <a:rPr lang="ja-JP" altLang="en-US" sz="1000" u="sng" dirty="0">
                <a:latin typeface="ＭＳ ゴシック"/>
              </a:rPr>
              <a:t>状態にない者</a:t>
            </a:r>
            <a:r>
              <a:rPr lang="ja-JP" altLang="en-US" sz="1000" dirty="0">
                <a:latin typeface="ＭＳ ゴシック"/>
              </a:rPr>
              <a:t>を</a:t>
            </a:r>
            <a:r>
              <a:rPr lang="ja-JP" altLang="en-US" sz="1000" dirty="0" smtClean="0">
                <a:latin typeface="ＭＳ ゴシック"/>
              </a:rPr>
              <a:t>雇い入れる場合（</a:t>
            </a:r>
            <a:r>
              <a:rPr lang="ja-JP" altLang="en-US" sz="1000" dirty="0">
                <a:latin typeface="ＭＳ ゴシック"/>
              </a:rPr>
              <a:t>重度</a:t>
            </a:r>
            <a:r>
              <a:rPr lang="ja-JP" altLang="en-US" sz="1000" dirty="0" smtClean="0">
                <a:latin typeface="ＭＳ ゴシック"/>
              </a:rPr>
              <a:t>障害</a:t>
            </a:r>
            <a:endParaRPr lang="en-US" altLang="ja-JP" sz="1000" dirty="0" smtClean="0">
              <a:latin typeface="ＭＳ ゴシック"/>
            </a:endParaRPr>
          </a:p>
          <a:p>
            <a:pPr marL="344488" indent="-344488" algn="just">
              <a:lnSpc>
                <a:spcPts val="1030"/>
              </a:lnSpc>
              <a:spcBef>
                <a:spcPts val="0"/>
              </a:spcBef>
            </a:pPr>
            <a:r>
              <a:rPr lang="en-US" altLang="ja-JP" sz="1000" dirty="0">
                <a:latin typeface="ＭＳ ゴシック"/>
              </a:rPr>
              <a:t> </a:t>
            </a:r>
            <a:r>
              <a:rPr lang="en-US" altLang="ja-JP" sz="1000" dirty="0" smtClean="0">
                <a:latin typeface="ＭＳ ゴシック"/>
              </a:rPr>
              <a:t>     </a:t>
            </a:r>
            <a:r>
              <a:rPr lang="ja-JP" altLang="en-US" sz="1000" dirty="0" smtClean="0">
                <a:latin typeface="ＭＳ ゴシック"/>
              </a:rPr>
              <a:t>者</a:t>
            </a:r>
            <a:r>
              <a:rPr lang="ja-JP" altLang="en-US" sz="1000" dirty="0">
                <a:latin typeface="ＭＳ ゴシック"/>
              </a:rPr>
              <a:t>、</a:t>
            </a:r>
            <a:r>
              <a:rPr lang="en-US" altLang="ja-JP" sz="1000" dirty="0">
                <a:latin typeface="ＭＳ ゴシック"/>
              </a:rPr>
              <a:t>45</a:t>
            </a:r>
            <a:r>
              <a:rPr lang="ja-JP" altLang="en-US" sz="1000" dirty="0">
                <a:latin typeface="ＭＳ ゴシック"/>
              </a:rPr>
              <a:t>歳以上の障害者、精神障害者を一週間の所定労働時間</a:t>
            </a:r>
            <a:r>
              <a:rPr lang="ja-JP" altLang="en-US" sz="1000" dirty="0" smtClean="0">
                <a:latin typeface="ＭＳ ゴシック"/>
              </a:rPr>
              <a:t>が</a:t>
            </a:r>
            <a:r>
              <a:rPr lang="en-US" altLang="ja-JP" sz="1000" dirty="0" smtClean="0">
                <a:latin typeface="ＭＳ ゴシック"/>
              </a:rPr>
              <a:t>30</a:t>
            </a:r>
            <a:r>
              <a:rPr lang="ja-JP" altLang="en-US" sz="1000" dirty="0" smtClean="0">
                <a:latin typeface="ＭＳ ゴシック"/>
              </a:rPr>
              <a:t>時間</a:t>
            </a:r>
            <a:r>
              <a:rPr lang="ja-JP" altLang="en-US" sz="1000" dirty="0">
                <a:latin typeface="ＭＳ ゴシック"/>
              </a:rPr>
              <a:t>以上で雇い入れた場合を</a:t>
            </a:r>
            <a:r>
              <a:rPr lang="ja-JP" altLang="en-US" sz="1000" dirty="0" smtClean="0">
                <a:latin typeface="ＭＳ ゴシック"/>
              </a:rPr>
              <a:t>除く）</a:t>
            </a:r>
            <a:endParaRPr lang="ja-JP" altLang="en-US" sz="1000" dirty="0"/>
          </a:p>
          <a:p>
            <a:pPr marL="361950" indent="-361950" algn="just">
              <a:lnSpc>
                <a:spcPts val="1030"/>
              </a:lnSpc>
              <a:spcBef>
                <a:spcPts val="100"/>
              </a:spcBef>
            </a:pPr>
            <a:r>
              <a:rPr lang="ja-JP" altLang="en-US" sz="1000" dirty="0" smtClean="0"/>
              <a:t>□③　助成金</a:t>
            </a:r>
            <a:r>
              <a:rPr lang="ja-JP" altLang="en-US" sz="1000" dirty="0"/>
              <a:t>の支給対象</a:t>
            </a:r>
            <a:r>
              <a:rPr lang="ja-JP" altLang="en-US" sz="1000" dirty="0" smtClean="0"/>
              <a:t>期間の途中または支給決定までに、</a:t>
            </a:r>
            <a:r>
              <a:rPr lang="ja-JP" altLang="en-US" sz="1000" dirty="0"/>
              <a:t>対象</a:t>
            </a:r>
            <a:r>
              <a:rPr lang="ja-JP" altLang="en-US" sz="1000" dirty="0" smtClean="0"/>
              <a:t>労働者が離職した場合（対象労働者の責めに帰すべき理由による解雇などを除く）</a:t>
            </a:r>
          </a:p>
          <a:p>
            <a:pPr marL="344488" indent="-344488" algn="dist">
              <a:lnSpc>
                <a:spcPts val="1030"/>
              </a:lnSpc>
              <a:spcBef>
                <a:spcPts val="100"/>
              </a:spcBef>
            </a:pPr>
            <a:r>
              <a:rPr lang="ja-JP" altLang="en-US" sz="1000" dirty="0" smtClean="0"/>
              <a:t>□</a:t>
            </a:r>
            <a:r>
              <a:rPr lang="ja-JP" altLang="en-US" sz="1000" dirty="0"/>
              <a:t>④　雇入れ日の前日から過去３年間に、当該雇入れに係る事業所と</a:t>
            </a:r>
            <a:r>
              <a:rPr lang="ja-JP" altLang="en-US" sz="1000" u="sng" dirty="0"/>
              <a:t>雇用、請負、委任の関係にあった者</a:t>
            </a:r>
            <a:r>
              <a:rPr lang="ja-JP" altLang="en-US" sz="1000" dirty="0"/>
              <a:t>、または</a:t>
            </a:r>
            <a:r>
              <a:rPr lang="ja-JP" altLang="en-US" sz="1000" u="sng" dirty="0" smtClean="0"/>
              <a:t>出</a:t>
            </a:r>
            <a:endParaRPr lang="en-US" altLang="ja-JP" sz="1000" u="sng" dirty="0" smtClean="0"/>
          </a:p>
          <a:p>
            <a:pPr marL="344488" indent="-344488" algn="just">
              <a:lnSpc>
                <a:spcPts val="1030"/>
              </a:lnSpc>
              <a:spcBef>
                <a:spcPts val="0"/>
              </a:spcBef>
            </a:pPr>
            <a:r>
              <a:rPr lang="en-US" altLang="ja-JP" sz="1000" dirty="0"/>
              <a:t> </a:t>
            </a:r>
            <a:r>
              <a:rPr lang="en-US" altLang="ja-JP" sz="1000" dirty="0" smtClean="0"/>
              <a:t>          </a:t>
            </a:r>
            <a:r>
              <a:rPr lang="ja-JP" altLang="en-US" sz="1000" u="sng" dirty="0" smtClean="0"/>
              <a:t>向</a:t>
            </a:r>
            <a:r>
              <a:rPr lang="ja-JP" altLang="en-US" sz="1000" u="sng" dirty="0"/>
              <a:t>、派遣、請負、委任の関係により当該雇入れに係る事業所において就労したことのある者</a:t>
            </a:r>
            <a:r>
              <a:rPr lang="ja-JP" altLang="en-US" sz="1000" dirty="0"/>
              <a:t>を雇い入れる場合</a:t>
            </a:r>
          </a:p>
          <a:p>
            <a:pPr marL="344488" indent="-344488" algn="dist">
              <a:lnSpc>
                <a:spcPts val="1030"/>
              </a:lnSpc>
              <a:spcBef>
                <a:spcPts val="100"/>
              </a:spcBef>
            </a:pPr>
            <a:r>
              <a:rPr lang="ja-JP" altLang="en-US" sz="1000" dirty="0" smtClean="0"/>
              <a:t>□⑤</a:t>
            </a:r>
            <a:r>
              <a:rPr lang="ja-JP" altLang="en-US" sz="1000" dirty="0"/>
              <a:t>　雇入れ日の前日から過去３年間に、当該雇入れに係る事業所において、通算して３か月を超えて</a:t>
            </a:r>
            <a:r>
              <a:rPr lang="ja-JP" altLang="en-US" sz="1000" u="sng" dirty="0"/>
              <a:t>訓練・実習</a:t>
            </a:r>
            <a:r>
              <a:rPr lang="ja-JP" altLang="en-US" sz="1000" u="sng" dirty="0" smtClean="0"/>
              <a:t>等</a:t>
            </a:r>
            <a:endParaRPr lang="en-US" altLang="ja-JP" sz="1000" u="sng" dirty="0" smtClean="0"/>
          </a:p>
          <a:p>
            <a:pPr marL="344488" indent="-344488" algn="just">
              <a:lnSpc>
                <a:spcPts val="1030"/>
              </a:lnSpc>
              <a:spcBef>
                <a:spcPts val="0"/>
              </a:spcBef>
            </a:pPr>
            <a:r>
              <a:rPr lang="ja-JP" altLang="en-US" sz="1000" dirty="0"/>
              <a:t>　</a:t>
            </a:r>
            <a:r>
              <a:rPr lang="ja-JP" altLang="en-US" sz="1000" dirty="0" smtClean="0"/>
              <a:t>　　</a:t>
            </a:r>
            <a:r>
              <a:rPr lang="ja-JP" altLang="en-US" sz="1000" u="sng" dirty="0" smtClean="0"/>
              <a:t>を</a:t>
            </a:r>
            <a:r>
              <a:rPr lang="ja-JP" altLang="en-US" sz="1000" u="sng" dirty="0"/>
              <a:t>受講等したことがある者</a:t>
            </a:r>
            <a:r>
              <a:rPr lang="ja-JP" altLang="en-US" sz="1000" dirty="0"/>
              <a:t>を雇い入れる場合</a:t>
            </a:r>
          </a:p>
          <a:p>
            <a:pPr marL="344488" indent="-344488" algn="dist">
              <a:lnSpc>
                <a:spcPts val="1030"/>
              </a:lnSpc>
              <a:spcBef>
                <a:spcPts val="100"/>
              </a:spcBef>
            </a:pPr>
            <a:r>
              <a:rPr lang="ja-JP" altLang="en-US" sz="1000" dirty="0" smtClean="0"/>
              <a:t>□⑥</a:t>
            </a:r>
            <a:r>
              <a:rPr lang="ja-JP" altLang="en-US" sz="1000" dirty="0"/>
              <a:t>　</a:t>
            </a:r>
            <a:r>
              <a:rPr lang="ja-JP" altLang="en-US" sz="1000" dirty="0" smtClean="0"/>
              <a:t>雇入れ</a:t>
            </a:r>
            <a:r>
              <a:rPr lang="ja-JP" altLang="en-US" sz="1000" dirty="0"/>
              <a:t>日の前日から過去１年間に、対象労働者と雇用、請負、委任の関係にあった事業主、出向、派遣、請負</a:t>
            </a:r>
            <a:r>
              <a:rPr lang="ja-JP" altLang="en-US" sz="1000" dirty="0" smtClean="0"/>
              <a:t>、</a:t>
            </a:r>
            <a:endParaRPr lang="en-US" altLang="ja-JP" sz="1000" dirty="0" smtClean="0"/>
          </a:p>
          <a:p>
            <a:pPr marL="344488" indent="-344488" algn="dist">
              <a:lnSpc>
                <a:spcPts val="1030"/>
              </a:lnSpc>
              <a:spcBef>
                <a:spcPts val="0"/>
              </a:spcBef>
            </a:pPr>
            <a:r>
              <a:rPr lang="ja-JP" altLang="en-US" sz="1000" dirty="0"/>
              <a:t>　</a:t>
            </a:r>
            <a:r>
              <a:rPr lang="ja-JP" altLang="en-US" sz="1000" dirty="0" smtClean="0"/>
              <a:t>　　委任</a:t>
            </a:r>
            <a:r>
              <a:rPr lang="ja-JP" altLang="en-US" sz="1000" dirty="0"/>
              <a:t>の関係により対象労働者を事業所において就労させたことがある事業主、対象労働者が通算して３か月</a:t>
            </a:r>
            <a:r>
              <a:rPr lang="ja-JP" altLang="en-US" sz="1000" dirty="0" smtClean="0"/>
              <a:t>を</a:t>
            </a:r>
            <a:endParaRPr lang="en-US" altLang="ja-JP" sz="1000" dirty="0" smtClean="0"/>
          </a:p>
          <a:p>
            <a:pPr marL="344488" indent="-344488" algn="dist">
              <a:lnSpc>
                <a:spcPts val="1030"/>
              </a:lnSpc>
              <a:spcBef>
                <a:spcPts val="0"/>
              </a:spcBef>
            </a:pPr>
            <a:r>
              <a:rPr lang="ja-JP" altLang="en-US" sz="1000" dirty="0"/>
              <a:t>　</a:t>
            </a:r>
            <a:r>
              <a:rPr lang="ja-JP" altLang="en-US" sz="1000" dirty="0" smtClean="0"/>
              <a:t>　　超えて</a:t>
            </a:r>
            <a:r>
              <a:rPr lang="ja-JP" altLang="en-US" sz="1000" dirty="0"/>
              <a:t>受講等したことがある訓練・実習等を行っていた事業主と、</a:t>
            </a:r>
            <a:r>
              <a:rPr lang="ja-JP" altLang="en-US" sz="1000" u="sng" dirty="0"/>
              <a:t>資本的・経済的・組織的関連性等から</a:t>
            </a:r>
            <a:r>
              <a:rPr lang="ja-JP" altLang="en-US" sz="1000" u="sng" dirty="0" smtClean="0"/>
              <a:t>みて</a:t>
            </a:r>
            <a:endParaRPr lang="en-US" altLang="ja-JP" sz="1000" u="sng" dirty="0" smtClean="0"/>
          </a:p>
          <a:p>
            <a:pPr marL="344488" indent="-344488" algn="just">
              <a:lnSpc>
                <a:spcPts val="1030"/>
              </a:lnSpc>
              <a:spcBef>
                <a:spcPts val="0"/>
              </a:spcBef>
            </a:pPr>
            <a:r>
              <a:rPr lang="ja-JP" altLang="en-US" sz="1000" dirty="0"/>
              <a:t>　</a:t>
            </a:r>
            <a:r>
              <a:rPr lang="ja-JP" altLang="en-US" sz="1000" dirty="0" smtClean="0"/>
              <a:t>　　</a:t>
            </a:r>
            <a:r>
              <a:rPr lang="ja-JP" altLang="en-US" sz="1000" u="sng" dirty="0" smtClean="0"/>
              <a:t>密接</a:t>
            </a:r>
            <a:r>
              <a:rPr lang="ja-JP" altLang="en-US" sz="1000" u="sng" dirty="0"/>
              <a:t>な関係にある事業主</a:t>
            </a:r>
            <a:r>
              <a:rPr lang="ja-JP" altLang="en-US" sz="1000" dirty="0"/>
              <a:t>が当該対象労働者を雇い入れる</a:t>
            </a:r>
            <a:r>
              <a:rPr lang="ja-JP" altLang="en-US" sz="1000" dirty="0" smtClean="0"/>
              <a:t>場合</a:t>
            </a:r>
            <a:endParaRPr lang="en-US" altLang="ja-JP" sz="1000" dirty="0" smtClean="0"/>
          </a:p>
          <a:p>
            <a:pPr marL="344488" indent="-344488" algn="dist">
              <a:lnSpc>
                <a:spcPts val="1030"/>
              </a:lnSpc>
              <a:spcBef>
                <a:spcPts val="100"/>
              </a:spcBef>
            </a:pPr>
            <a:r>
              <a:rPr lang="ja-JP" altLang="en-US" sz="1000" dirty="0" smtClean="0"/>
              <a:t>□⑦</a:t>
            </a:r>
            <a:r>
              <a:rPr lang="ja-JP" altLang="en-US" sz="1000" dirty="0"/>
              <a:t>　対象労働者が、雇入れ事業主の事業所の代表者または取締役の</a:t>
            </a:r>
            <a:r>
              <a:rPr lang="ja-JP" altLang="en-US" sz="1000" u="sng" dirty="0"/>
              <a:t>３親等以内の親族</a:t>
            </a:r>
            <a:r>
              <a:rPr lang="ja-JP" altLang="en-US" sz="1000" dirty="0"/>
              <a:t>（配偶者、３親等以内の</a:t>
            </a:r>
            <a:r>
              <a:rPr lang="ja-JP" altLang="en-US" sz="1000" dirty="0" smtClean="0"/>
              <a:t>血族</a:t>
            </a:r>
            <a:endParaRPr lang="en-US" altLang="ja-JP" sz="1000" dirty="0" smtClean="0"/>
          </a:p>
          <a:p>
            <a:pPr marL="344488" indent="-344488" algn="just">
              <a:lnSpc>
                <a:spcPts val="1030"/>
              </a:lnSpc>
              <a:spcBef>
                <a:spcPts val="0"/>
              </a:spcBef>
            </a:pPr>
            <a:r>
              <a:rPr lang="ja-JP" altLang="en-US" sz="1000" dirty="0"/>
              <a:t>　</a:t>
            </a:r>
            <a:r>
              <a:rPr lang="ja-JP" altLang="en-US" sz="1000" dirty="0" smtClean="0"/>
              <a:t>　　及び</a:t>
            </a:r>
            <a:r>
              <a:rPr lang="ja-JP" altLang="en-US" sz="1000" dirty="0"/>
              <a:t>姻族）である場合</a:t>
            </a:r>
          </a:p>
          <a:p>
            <a:pPr marL="344488" indent="-344488" algn="dist">
              <a:lnSpc>
                <a:spcPts val="1030"/>
              </a:lnSpc>
              <a:spcBef>
                <a:spcPts val="100"/>
              </a:spcBef>
            </a:pPr>
            <a:r>
              <a:rPr lang="ja-JP" altLang="en-US" sz="1000" dirty="0" smtClean="0"/>
              <a:t>□⑧　雇入れ日の前日から過去３年間に、</a:t>
            </a:r>
            <a:r>
              <a:rPr lang="ja-JP" altLang="en-US" sz="1000" u="sng" dirty="0" smtClean="0"/>
              <a:t>職場適応訓練（短期の職場適応訓練を除く）を受けたことのある者</a:t>
            </a:r>
            <a:r>
              <a:rPr lang="ja-JP" altLang="en-US" sz="1000" dirty="0" smtClean="0"/>
              <a:t>を当該</a:t>
            </a:r>
            <a:endParaRPr lang="en-US" altLang="ja-JP" sz="1000" dirty="0" smtClean="0"/>
          </a:p>
          <a:p>
            <a:pPr marL="344488" indent="-344488" algn="just">
              <a:lnSpc>
                <a:spcPts val="1030"/>
              </a:lnSpc>
              <a:spcBef>
                <a:spcPts val="0"/>
              </a:spcBef>
            </a:pPr>
            <a:r>
              <a:rPr lang="ja-JP" altLang="en-US" sz="1000" dirty="0"/>
              <a:t>　</a:t>
            </a:r>
            <a:r>
              <a:rPr lang="ja-JP" altLang="en-US" sz="1000" dirty="0" smtClean="0"/>
              <a:t>　　職場適応訓練を行った事業主が雇い入れる場合</a:t>
            </a:r>
          </a:p>
          <a:p>
            <a:pPr marL="344488" indent="-344488" algn="dist">
              <a:lnSpc>
                <a:spcPts val="1030"/>
              </a:lnSpc>
              <a:spcBef>
                <a:spcPts val="100"/>
              </a:spcBef>
            </a:pPr>
            <a:r>
              <a:rPr lang="ja-JP" altLang="en-US" sz="1000" dirty="0" smtClean="0"/>
              <a:t>□⑨</a:t>
            </a:r>
            <a:r>
              <a:rPr lang="ja-JP" altLang="en-US" sz="1000" dirty="0"/>
              <a:t>　</a:t>
            </a:r>
            <a:r>
              <a:rPr lang="ja-JP" altLang="en-US" sz="1000" dirty="0" smtClean="0"/>
              <a:t>支給対象期における対象労働者の労働に対する賃金</a:t>
            </a:r>
            <a:r>
              <a:rPr lang="ja-JP" altLang="en-US" sz="1000" dirty="0"/>
              <a:t>を、支払期日を</a:t>
            </a:r>
            <a:r>
              <a:rPr lang="ja-JP" altLang="en-US" sz="1000" dirty="0" smtClean="0"/>
              <a:t>超えて支払っていない</a:t>
            </a:r>
            <a:r>
              <a:rPr lang="ja-JP" altLang="en-US" sz="1000" dirty="0"/>
              <a:t>場合（時間外手当</a:t>
            </a:r>
            <a:r>
              <a:rPr lang="ja-JP" altLang="en-US" sz="1000" dirty="0" smtClean="0"/>
              <a:t>、</a:t>
            </a:r>
            <a:endParaRPr lang="en-US" altLang="ja-JP" sz="1000" dirty="0" smtClean="0"/>
          </a:p>
          <a:p>
            <a:pPr marL="344488" indent="-344488" algn="just">
              <a:lnSpc>
                <a:spcPts val="1030"/>
              </a:lnSpc>
              <a:spcBef>
                <a:spcPts val="0"/>
              </a:spcBef>
            </a:pPr>
            <a:r>
              <a:rPr lang="ja-JP" altLang="en-US" sz="1000" dirty="0"/>
              <a:t>　</a:t>
            </a:r>
            <a:r>
              <a:rPr lang="ja-JP" altLang="en-US" sz="1000" dirty="0" smtClean="0"/>
              <a:t>　　休日</a:t>
            </a:r>
            <a:r>
              <a:rPr lang="ja-JP" altLang="en-US" sz="1000" dirty="0"/>
              <a:t>出勤</a:t>
            </a:r>
            <a:r>
              <a:rPr lang="ja-JP" altLang="en-US" sz="1000" dirty="0" smtClean="0"/>
              <a:t>手当など基本給以外の手当等を支払っていない場合を含む）</a:t>
            </a:r>
            <a:endParaRPr lang="ja-JP" altLang="en-US" sz="1000" dirty="0"/>
          </a:p>
          <a:p>
            <a:pPr marL="344488" indent="-344488" algn="dist">
              <a:lnSpc>
                <a:spcPts val="1030"/>
              </a:lnSpc>
              <a:spcBef>
                <a:spcPts val="100"/>
              </a:spcBef>
            </a:pPr>
            <a:r>
              <a:rPr lang="ja-JP" altLang="en-US" sz="1000" dirty="0" smtClean="0"/>
              <a:t>□⑩</a:t>
            </a:r>
            <a:r>
              <a:rPr lang="ja-JP" altLang="en-US" sz="1000" dirty="0"/>
              <a:t>　</a:t>
            </a:r>
            <a:r>
              <a:rPr lang="ja-JP" altLang="en-US" sz="1000" dirty="0" smtClean="0"/>
              <a:t>ハローワーク等の</a:t>
            </a:r>
            <a:r>
              <a:rPr lang="ja-JP" altLang="en-US" sz="1000" dirty="0"/>
              <a:t>紹介時点と異なる条件で</a:t>
            </a:r>
            <a:r>
              <a:rPr lang="ja-JP" altLang="en-US" sz="1000" dirty="0" smtClean="0"/>
              <a:t>雇い入れた</a:t>
            </a:r>
            <a:r>
              <a:rPr lang="ja-JP" altLang="en-US" sz="1000" dirty="0"/>
              <a:t>場合で、対象労働者に対し労働条件に関する</a:t>
            </a:r>
            <a:r>
              <a:rPr lang="ja-JP" altLang="en-US" sz="1000" dirty="0" smtClean="0"/>
              <a:t>不利益、</a:t>
            </a:r>
            <a:r>
              <a:rPr lang="ja-JP" altLang="en-US" sz="1000" dirty="0" err="1" smtClean="0"/>
              <a:t>ま</a:t>
            </a:r>
            <a:endParaRPr lang="en-US" altLang="ja-JP" sz="1000" dirty="0" smtClean="0"/>
          </a:p>
          <a:p>
            <a:pPr marL="344488" indent="-344488" algn="just">
              <a:lnSpc>
                <a:spcPts val="1030"/>
              </a:lnSpc>
              <a:spcBef>
                <a:spcPts val="0"/>
              </a:spcBef>
            </a:pPr>
            <a:r>
              <a:rPr lang="ja-JP" altLang="en-US" sz="1000" dirty="0"/>
              <a:t>　</a:t>
            </a:r>
            <a:r>
              <a:rPr lang="ja-JP" altLang="en-US" sz="1000" dirty="0" smtClean="0"/>
              <a:t>　　</a:t>
            </a:r>
            <a:r>
              <a:rPr lang="ja-JP" altLang="en-US" sz="1000" dirty="0" err="1" smtClean="0"/>
              <a:t>たは</a:t>
            </a:r>
            <a:r>
              <a:rPr lang="ja-JP" altLang="en-US" sz="1000" dirty="0"/>
              <a:t>違法行為があり、かつ、当該対象労働者から求人条件が異なることについての</a:t>
            </a:r>
            <a:r>
              <a:rPr lang="ja-JP" altLang="en-US" sz="1000" dirty="0" smtClean="0"/>
              <a:t>申出があった</a:t>
            </a:r>
            <a:r>
              <a:rPr lang="ja-JP" altLang="en-US" sz="1000" dirty="0"/>
              <a:t>場合</a:t>
            </a:r>
          </a:p>
          <a:p>
            <a:pPr marL="344488" indent="-344488" algn="dist">
              <a:lnSpc>
                <a:spcPts val="1030"/>
              </a:lnSpc>
              <a:spcBef>
                <a:spcPts val="100"/>
              </a:spcBef>
            </a:pPr>
            <a:r>
              <a:rPr lang="ja-JP" altLang="en-US" sz="1000" dirty="0" smtClean="0"/>
              <a:t>□⑪</a:t>
            </a:r>
            <a:r>
              <a:rPr lang="ja-JP" altLang="en-US" sz="1000" dirty="0"/>
              <a:t>　助成金</a:t>
            </a:r>
            <a:r>
              <a:rPr lang="ja-JP" altLang="en-US" sz="1000" dirty="0" smtClean="0"/>
              <a:t>の</a:t>
            </a:r>
            <a:r>
              <a:rPr lang="ja-JP" altLang="en-US" sz="1000" dirty="0"/>
              <a:t>申請</a:t>
            </a:r>
            <a:r>
              <a:rPr lang="ja-JP" altLang="en-US" sz="1000" dirty="0" smtClean="0"/>
              <a:t>を</a:t>
            </a:r>
            <a:r>
              <a:rPr lang="ja-JP" altLang="en-US" sz="1000" dirty="0"/>
              <a:t>行う際に、</a:t>
            </a:r>
            <a:r>
              <a:rPr lang="ja-JP" altLang="en-US" sz="1000" dirty="0" smtClean="0"/>
              <a:t>雇入れに係る事業所で成立</a:t>
            </a:r>
            <a:r>
              <a:rPr lang="ja-JP" altLang="en-US" sz="1000" dirty="0"/>
              <a:t>する保険関係に基づく</a:t>
            </a:r>
            <a:r>
              <a:rPr lang="ja-JP" altLang="en-US" sz="1000" dirty="0" smtClean="0"/>
              <a:t>前年度</a:t>
            </a:r>
            <a:r>
              <a:rPr lang="ja-JP" altLang="en-US" sz="1000" dirty="0"/>
              <a:t>より</a:t>
            </a:r>
            <a:r>
              <a:rPr lang="ja-JP" altLang="en-US" sz="1000" dirty="0" smtClean="0"/>
              <a:t>前のいずれ</a:t>
            </a:r>
            <a:r>
              <a:rPr lang="ja-JP" altLang="en-US" sz="1000" dirty="0"/>
              <a:t>かの</a:t>
            </a:r>
            <a:r>
              <a:rPr lang="ja-JP" altLang="en-US" sz="1000" dirty="0" smtClean="0"/>
              <a:t>年度の</a:t>
            </a:r>
            <a:endParaRPr lang="en-US" altLang="ja-JP" sz="1000" dirty="0" smtClean="0"/>
          </a:p>
          <a:p>
            <a:pPr marL="344488" indent="-344488" algn="just">
              <a:lnSpc>
                <a:spcPts val="1030"/>
              </a:lnSpc>
              <a:spcBef>
                <a:spcPts val="0"/>
              </a:spcBef>
            </a:pPr>
            <a:r>
              <a:rPr lang="ja-JP" altLang="en-US" sz="1000" dirty="0"/>
              <a:t>　</a:t>
            </a:r>
            <a:r>
              <a:rPr lang="ja-JP" altLang="en-US" sz="1000" dirty="0" smtClean="0"/>
              <a:t>　　労働</a:t>
            </a:r>
            <a:r>
              <a:rPr lang="ja-JP" altLang="en-US" sz="1000" dirty="0"/>
              <a:t>保険料を滞納している場合</a:t>
            </a:r>
          </a:p>
          <a:p>
            <a:pPr marL="344488" indent="-344488" algn="dist">
              <a:lnSpc>
                <a:spcPts val="1030"/>
              </a:lnSpc>
              <a:spcBef>
                <a:spcPts val="100"/>
              </a:spcBef>
            </a:pPr>
            <a:r>
              <a:rPr lang="ja-JP" altLang="en-US" sz="1000" dirty="0" smtClean="0"/>
              <a:t>□⑫</a:t>
            </a:r>
            <a:r>
              <a:rPr lang="ja-JP" altLang="en-US" sz="1000" dirty="0"/>
              <a:t>　偽りその他の不正行為により本来受けることのできない</a:t>
            </a:r>
            <a:r>
              <a:rPr lang="ja-JP" altLang="en-US" sz="1000" dirty="0" smtClean="0"/>
              <a:t>助成金などを</a:t>
            </a:r>
            <a:r>
              <a:rPr lang="ja-JP" altLang="en-US" sz="1000" dirty="0"/>
              <a:t>受け</a:t>
            </a:r>
            <a:r>
              <a:rPr lang="ja-JP" altLang="en-US" sz="1000" dirty="0" smtClean="0"/>
              <a:t>、または</a:t>
            </a:r>
            <a:r>
              <a:rPr lang="ja-JP" altLang="en-US" sz="1000" dirty="0"/>
              <a:t>受けようとした</a:t>
            </a:r>
            <a:r>
              <a:rPr lang="ja-JP" altLang="en-US" sz="1000" dirty="0" smtClean="0"/>
              <a:t>ことにより</a:t>
            </a:r>
            <a:endParaRPr lang="en-US" altLang="ja-JP" sz="1000" dirty="0" smtClean="0"/>
          </a:p>
          <a:p>
            <a:pPr marL="344488" indent="-344488" algn="just">
              <a:lnSpc>
                <a:spcPts val="1030"/>
              </a:lnSpc>
              <a:spcBef>
                <a:spcPts val="0"/>
              </a:spcBef>
            </a:pPr>
            <a:r>
              <a:rPr lang="ja-JP" altLang="en-US" sz="1000" dirty="0"/>
              <a:t>　</a:t>
            </a:r>
            <a:r>
              <a:rPr lang="ja-JP" altLang="en-US" sz="1000" dirty="0" smtClean="0"/>
              <a:t>　　５年間にわ</a:t>
            </a:r>
            <a:r>
              <a:rPr lang="ja-JP" altLang="en-US" sz="1000" dirty="0"/>
              <a:t>たる不支給</a:t>
            </a:r>
            <a:r>
              <a:rPr lang="ja-JP" altLang="en-US" sz="1000" dirty="0" smtClean="0"/>
              <a:t>措置が取られている、ならびに過去５年間に当該偽りその他の不正行為に関与した役員</a:t>
            </a:r>
            <a:endParaRPr lang="en-US" altLang="ja-JP" sz="1000" dirty="0" smtClean="0"/>
          </a:p>
          <a:p>
            <a:pPr marL="344488" indent="-344488" algn="just">
              <a:lnSpc>
                <a:spcPts val="1030"/>
              </a:lnSpc>
              <a:spcBef>
                <a:spcPts val="0"/>
              </a:spcBef>
            </a:pPr>
            <a:r>
              <a:rPr lang="ja-JP" altLang="en-US" sz="1000" dirty="0" smtClean="0"/>
              <a:t>　　　等がいる場合</a:t>
            </a:r>
            <a:endParaRPr lang="ja-JP" altLang="en-US" sz="1000" dirty="0"/>
          </a:p>
          <a:p>
            <a:pPr marL="266700" indent="-266700" algn="just">
              <a:lnSpc>
                <a:spcPts val="1030"/>
              </a:lnSpc>
              <a:spcBef>
                <a:spcPts val="100"/>
              </a:spcBef>
            </a:pPr>
            <a:r>
              <a:rPr lang="ja-JP" altLang="en-US" sz="1000" dirty="0" smtClean="0"/>
              <a:t>□⑬</a:t>
            </a:r>
            <a:r>
              <a:rPr lang="ja-JP" altLang="en-US" sz="1000" dirty="0"/>
              <a:t>　労働関係法令の違反を</a:t>
            </a:r>
            <a:r>
              <a:rPr lang="ja-JP" altLang="en-US" sz="1000" dirty="0" smtClean="0"/>
              <a:t>行ったことにより</a:t>
            </a:r>
            <a:r>
              <a:rPr lang="ja-JP" altLang="en-US" sz="1000" dirty="0"/>
              <a:t>助成金を支給することが適切でないものと</a:t>
            </a:r>
            <a:r>
              <a:rPr lang="ja-JP" altLang="en-US" sz="1000" dirty="0" smtClean="0"/>
              <a:t>認められる場合</a:t>
            </a:r>
            <a:endParaRPr lang="en-US" altLang="ja-JP" sz="1000" dirty="0" smtClean="0"/>
          </a:p>
          <a:p>
            <a:pPr marL="266700" indent="-266700" algn="just">
              <a:lnSpc>
                <a:spcPts val="1030"/>
              </a:lnSpc>
              <a:spcBef>
                <a:spcPts val="100"/>
              </a:spcBef>
            </a:pPr>
            <a:r>
              <a:rPr lang="ja-JP" altLang="en-US" sz="1000" dirty="0" smtClean="0"/>
              <a:t>□⑭　高年齢者雇用確保措置を講ずべきことの</a:t>
            </a:r>
            <a:r>
              <a:rPr lang="ja-JP" altLang="en-US" sz="1000" dirty="0"/>
              <a:t>勧告</a:t>
            </a:r>
            <a:r>
              <a:rPr lang="ja-JP" altLang="en-US" sz="1000" dirty="0" smtClean="0"/>
              <a:t>、または</a:t>
            </a:r>
            <a:r>
              <a:rPr lang="ja-JP" altLang="en-US" sz="1000" dirty="0"/>
              <a:t>、高年齢者就業確保措置の是正に向けた計画作成勧告</a:t>
            </a:r>
            <a:r>
              <a:rPr lang="ja-JP" altLang="en-US" sz="1000" dirty="0" smtClean="0"/>
              <a:t>を　</a:t>
            </a:r>
            <a:endParaRPr lang="en-US" altLang="ja-JP" sz="1000" dirty="0" smtClean="0"/>
          </a:p>
          <a:p>
            <a:pPr marL="266700" indent="-266700" algn="just">
              <a:lnSpc>
                <a:spcPts val="1030"/>
              </a:lnSpc>
              <a:spcBef>
                <a:spcPts val="100"/>
              </a:spcBef>
            </a:pPr>
            <a:r>
              <a:rPr lang="ja-JP" altLang="en-US" sz="1000" dirty="0" smtClean="0"/>
              <a:t>　　　受けた場合</a:t>
            </a:r>
            <a:endParaRPr lang="en-US" altLang="ja-JP" sz="1000" dirty="0"/>
          </a:p>
          <a:p>
            <a:pPr marL="266700" indent="-266700" algn="just">
              <a:lnSpc>
                <a:spcPts val="1030"/>
              </a:lnSpc>
              <a:spcBef>
                <a:spcPts val="100"/>
              </a:spcBef>
            </a:pPr>
            <a:r>
              <a:rPr lang="ja-JP" altLang="en-US" sz="1000" dirty="0" smtClean="0"/>
              <a:t>□⑮　障害者の日常生活及び社会生活を総合的に支援するための法律に基づく勧告等を受けた場合</a:t>
            </a:r>
            <a:endParaRPr lang="en-US" altLang="ja-JP" sz="1000" dirty="0" smtClean="0"/>
          </a:p>
          <a:p>
            <a:pPr marL="344488" indent="-344488" algn="dist">
              <a:lnSpc>
                <a:spcPts val="1030"/>
              </a:lnSpc>
              <a:spcBef>
                <a:spcPts val="100"/>
              </a:spcBef>
            </a:pPr>
            <a:r>
              <a:rPr lang="ja-JP" altLang="en-US" sz="1000" dirty="0" smtClean="0"/>
              <a:t>□</a:t>
            </a:r>
            <a:r>
              <a:rPr lang="ja-JP" altLang="en-US" sz="1000" dirty="0"/>
              <a:t>⑯</a:t>
            </a:r>
            <a:r>
              <a:rPr lang="ja-JP" altLang="en-US" sz="1000" dirty="0" smtClean="0"/>
              <a:t>　性風俗関連営業、接待を伴う飲食等営業またはこれらの営業の一部を</a:t>
            </a:r>
            <a:r>
              <a:rPr lang="ja-JP" altLang="en-US" sz="1000" dirty="0"/>
              <a:t>受託</a:t>
            </a:r>
            <a:r>
              <a:rPr lang="ja-JP" altLang="en-US" sz="1000" dirty="0" smtClean="0"/>
              <a:t>する営業を行っており、接待業務な</a:t>
            </a:r>
            <a:endParaRPr lang="en-US" altLang="ja-JP" sz="1000" dirty="0" smtClean="0"/>
          </a:p>
          <a:p>
            <a:pPr marL="344488" indent="-344488" algn="just">
              <a:lnSpc>
                <a:spcPts val="1030"/>
              </a:lnSpc>
              <a:spcBef>
                <a:spcPts val="0"/>
              </a:spcBef>
            </a:pPr>
            <a:r>
              <a:rPr lang="ja-JP" altLang="en-US" sz="1000" dirty="0"/>
              <a:t>　</a:t>
            </a:r>
            <a:r>
              <a:rPr lang="ja-JP" altLang="en-US" sz="1000" dirty="0" smtClean="0"/>
              <a:t>　　</a:t>
            </a:r>
            <a:r>
              <a:rPr lang="ja-JP" altLang="en-US" sz="1000" dirty="0" err="1" smtClean="0"/>
              <a:t>どに</a:t>
            </a:r>
            <a:r>
              <a:rPr lang="ja-JP" altLang="en-US" sz="1000" dirty="0" smtClean="0"/>
              <a:t>従事する労働者として雇い入れる場合</a:t>
            </a:r>
            <a:endParaRPr lang="en-US" altLang="ja-JP" sz="1000" dirty="0" smtClean="0"/>
          </a:p>
          <a:p>
            <a:pPr marL="266700" indent="-266700" algn="just">
              <a:lnSpc>
                <a:spcPts val="1030"/>
              </a:lnSpc>
              <a:spcBef>
                <a:spcPts val="100"/>
              </a:spcBef>
            </a:pPr>
            <a:r>
              <a:rPr lang="ja-JP" altLang="en-US" sz="1000" dirty="0" smtClean="0"/>
              <a:t>□⑰　事業主または事業主の役員等が暴力団に関係している場合</a:t>
            </a:r>
            <a:endParaRPr lang="en-US" altLang="ja-JP" sz="1000" dirty="0" smtClean="0"/>
          </a:p>
          <a:p>
            <a:pPr marL="266700" indent="-266700" algn="just">
              <a:lnSpc>
                <a:spcPts val="1030"/>
              </a:lnSpc>
              <a:spcBef>
                <a:spcPts val="100"/>
              </a:spcBef>
            </a:pPr>
            <a:r>
              <a:rPr lang="ja-JP" altLang="en-US" sz="1000" dirty="0" smtClean="0"/>
              <a:t>□⑱</a:t>
            </a:r>
            <a:r>
              <a:rPr lang="ja-JP" altLang="en-US" sz="1000" dirty="0"/>
              <a:t>　</a:t>
            </a:r>
            <a:r>
              <a:rPr lang="ja-JP" altLang="en-US" sz="1000" dirty="0" smtClean="0"/>
              <a:t>事業主または事業主の役員等が破壊活動防止法第４条に規定する暴力主義的破壊活動を行った又は行う恐れが</a:t>
            </a:r>
            <a:endParaRPr lang="en-US" altLang="ja-JP" sz="1000" dirty="0" smtClean="0"/>
          </a:p>
          <a:p>
            <a:pPr marL="266700" indent="-266700" algn="just">
              <a:lnSpc>
                <a:spcPts val="1030"/>
              </a:lnSpc>
              <a:spcBef>
                <a:spcPts val="100"/>
              </a:spcBef>
            </a:pPr>
            <a:r>
              <a:rPr lang="ja-JP" altLang="en-US" sz="1000" dirty="0" smtClean="0"/>
              <a:t>　　　ある団体等に属している場合</a:t>
            </a:r>
            <a:endParaRPr lang="en-US" altLang="ja-JP" sz="1000" dirty="0" smtClean="0"/>
          </a:p>
          <a:p>
            <a:pPr marL="266700" indent="-266700" algn="just">
              <a:lnSpc>
                <a:spcPts val="1030"/>
              </a:lnSpc>
              <a:spcBef>
                <a:spcPts val="100"/>
              </a:spcBef>
            </a:pPr>
            <a:r>
              <a:rPr lang="ja-JP" altLang="en-US" sz="1000" dirty="0" smtClean="0"/>
              <a:t>□⑲　支給申請日または支給決定日の時点で倒産している場合</a:t>
            </a:r>
            <a:endParaRPr lang="en-US" altLang="ja-JP" sz="1000" dirty="0" smtClean="0"/>
          </a:p>
          <a:p>
            <a:pPr marL="266700" indent="-266700" algn="just">
              <a:lnSpc>
                <a:spcPts val="1030"/>
              </a:lnSpc>
              <a:spcBef>
                <a:spcPts val="100"/>
              </a:spcBef>
            </a:pPr>
            <a:r>
              <a:rPr lang="ja-JP" altLang="en-US" sz="1000" dirty="0" smtClean="0"/>
              <a:t>□⑳</a:t>
            </a:r>
            <a:r>
              <a:rPr lang="ja-JP" altLang="en-US" sz="1000" dirty="0"/>
              <a:t>　</a:t>
            </a:r>
            <a:r>
              <a:rPr lang="ja-JP" altLang="en-US" sz="1000" dirty="0" smtClean="0"/>
              <a:t>不正受給が発覚した場合に事業主名等を公表することに同意していない場合</a:t>
            </a:r>
            <a:endParaRPr lang="en-US" altLang="ja-JP" sz="1000" dirty="0" smtClean="0"/>
          </a:p>
          <a:p>
            <a:pPr marL="266700" indent="-266700" algn="just">
              <a:lnSpc>
                <a:spcPts val="1030"/>
              </a:lnSpc>
              <a:spcBef>
                <a:spcPts val="100"/>
              </a:spcBef>
            </a:pPr>
            <a:r>
              <a:rPr lang="ja-JP" altLang="en-US" sz="1000" dirty="0" smtClean="0"/>
              <a:t>□㉑　「雇用関係助成金支給要領」に従うことに同意していない場合</a:t>
            </a:r>
            <a:endParaRPr lang="en-US" altLang="ja-JP" sz="1000" dirty="0"/>
          </a:p>
          <a:p>
            <a:pPr marL="266700" indent="-266700" algn="just">
              <a:lnSpc>
                <a:spcPts val="1100"/>
              </a:lnSpc>
              <a:spcBef>
                <a:spcPts val="100"/>
              </a:spcBef>
            </a:pPr>
            <a:endParaRPr lang="ja-JP" altLang="en-US" sz="1000" dirty="0"/>
          </a:p>
        </p:txBody>
      </p:sp>
    </p:spTree>
    <p:extLst>
      <p:ext uri="{BB962C8B-B14F-4D97-AF65-F5344CB8AC3E}">
        <p14:creationId xmlns:p14="http://schemas.microsoft.com/office/powerpoint/2010/main" val="1949192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Rectangle 5"/>
          <p:cNvSpPr>
            <a:spLocks noChangeArrowheads="1"/>
          </p:cNvSpPr>
          <p:nvPr/>
        </p:nvSpPr>
        <p:spPr bwMode="auto">
          <a:xfrm>
            <a:off x="-4492625" y="849313"/>
            <a:ext cx="3600450" cy="260350"/>
          </a:xfrm>
          <a:prstGeom prst="rect">
            <a:avLst/>
          </a:prstGeom>
          <a:noFill/>
          <a:ln w="6350" algn="ctr">
            <a:noFill/>
            <a:miter lim="800000"/>
            <a:headEnd/>
            <a:tailEnd/>
          </a:ln>
        </p:spPr>
        <p:txBody>
          <a:bodyPr lIns="91434" tIns="45718" rIns="91434" bIns="45718">
            <a:spAutoFit/>
          </a:bodyPr>
          <a:lstStyle/>
          <a:p>
            <a:endParaRPr lang="ja-JP" altLang="ja-JP"/>
          </a:p>
        </p:txBody>
      </p:sp>
      <p:sp>
        <p:nvSpPr>
          <p:cNvPr id="5150" name="AutoShape 53"/>
          <p:cNvSpPr>
            <a:spLocks noChangeArrowheads="1"/>
          </p:cNvSpPr>
          <p:nvPr/>
        </p:nvSpPr>
        <p:spPr bwMode="auto">
          <a:xfrm>
            <a:off x="197719" y="4683850"/>
            <a:ext cx="6480175" cy="984111"/>
          </a:xfrm>
          <a:prstGeom prst="roundRect">
            <a:avLst>
              <a:gd name="adj" fmla="val 9006"/>
            </a:avLst>
          </a:prstGeom>
          <a:solidFill>
            <a:srgbClr val="FFFFE1"/>
          </a:solidFill>
          <a:ln w="6350" algn="ctr">
            <a:solidFill>
              <a:srgbClr val="C00000"/>
            </a:solidFill>
            <a:round/>
            <a:headEnd/>
            <a:tailEnd/>
          </a:ln>
        </p:spPr>
        <p:txBody>
          <a:bodyPr wrap="square" lIns="90000" tIns="0" rIns="91434" bIns="0" anchor="ctr">
            <a:spAutoFit/>
          </a:bodyPr>
          <a:lstStyle/>
          <a:p>
            <a:pPr marL="266700" indent="-266700" algn="just">
              <a:tabLst>
                <a:tab pos="266700" algn="l"/>
              </a:tabLst>
            </a:pPr>
            <a:r>
              <a:rPr lang="en-US" altLang="ja-JP" dirty="0" smtClean="0"/>
              <a:t>※</a:t>
            </a:r>
            <a:r>
              <a:rPr lang="ja-JP" altLang="en-US" dirty="0"/>
              <a:t>　</a:t>
            </a:r>
            <a:r>
              <a:rPr lang="ja-JP" altLang="en-US" dirty="0" smtClean="0"/>
              <a:t>対象</a:t>
            </a:r>
            <a:r>
              <a:rPr lang="ja-JP" altLang="en-US" dirty="0"/>
              <a:t>労働者が支給対象期の</a:t>
            </a:r>
            <a:r>
              <a:rPr lang="ja-JP" altLang="en-US" dirty="0" smtClean="0"/>
              <a:t>途中または支給決定までに離職</a:t>
            </a:r>
            <a:r>
              <a:rPr lang="ja-JP" altLang="en-US" dirty="0"/>
              <a:t>した場合は、当該支給対象期に</a:t>
            </a:r>
            <a:r>
              <a:rPr lang="ja-JP" altLang="en-US" dirty="0" smtClean="0"/>
              <a:t>ついては原則助成金</a:t>
            </a:r>
            <a:r>
              <a:rPr lang="ja-JP" altLang="en-US" dirty="0"/>
              <a:t>の支給を受けることはできません</a:t>
            </a:r>
            <a:r>
              <a:rPr lang="ja-JP" altLang="en-US" dirty="0" smtClean="0"/>
              <a:t>。</a:t>
            </a:r>
            <a:endParaRPr lang="en-US" altLang="ja-JP" strike="sngStrike" dirty="0" smtClean="0"/>
          </a:p>
          <a:p>
            <a:pPr marL="85725" indent="-85725" algn="just">
              <a:tabLst>
                <a:tab pos="85725" algn="l"/>
              </a:tabLst>
            </a:pPr>
            <a:endParaRPr lang="en-US" altLang="ja-JP" sz="600" dirty="0" smtClean="0"/>
          </a:p>
          <a:p>
            <a:pPr marL="266700" indent="-266700" algn="just">
              <a:tabLst>
                <a:tab pos="85725" algn="l"/>
              </a:tabLst>
            </a:pPr>
            <a:r>
              <a:rPr lang="en-US" altLang="ja-JP" dirty="0" smtClean="0"/>
              <a:t>※</a:t>
            </a:r>
            <a:r>
              <a:rPr lang="ja-JP" altLang="en-US" dirty="0" smtClean="0"/>
              <a:t>　所定労働時間より著しく実労働時間が短い場合や週当たりの賃金額が「最低賃金</a:t>
            </a:r>
            <a:r>
              <a:rPr lang="en-US" altLang="ja-JP" dirty="0" smtClean="0"/>
              <a:t>×30</a:t>
            </a:r>
            <a:r>
              <a:rPr lang="ja-JP" altLang="en-US" dirty="0" smtClean="0"/>
              <a:t>時間」を下回る場合には、支給額が減額されます。また、対象労働者が支給対象期（第１期）の初日から１か月以内に離職した場合には本助成金</a:t>
            </a:r>
            <a:r>
              <a:rPr lang="ja-JP" altLang="en-US" dirty="0"/>
              <a:t>の支給を受けることは</a:t>
            </a:r>
            <a:r>
              <a:rPr lang="ja-JP" altLang="en-US" dirty="0" smtClean="0"/>
              <a:t>できません。</a:t>
            </a:r>
            <a:endParaRPr lang="ja-JP" altLang="en-US" dirty="0"/>
          </a:p>
        </p:txBody>
      </p:sp>
      <p:sp>
        <p:nvSpPr>
          <p:cNvPr id="5153" name="Rectangle 87"/>
          <p:cNvSpPr>
            <a:spLocks noChangeArrowheads="1"/>
          </p:cNvSpPr>
          <p:nvPr/>
        </p:nvSpPr>
        <p:spPr bwMode="auto">
          <a:xfrm>
            <a:off x="197719" y="5796813"/>
            <a:ext cx="6480175" cy="2180971"/>
          </a:xfrm>
          <a:prstGeom prst="rect">
            <a:avLst/>
          </a:prstGeom>
          <a:noFill/>
          <a:ln w="25400" cmpd="sng" algn="ctr">
            <a:solidFill>
              <a:srgbClr val="FF0000"/>
            </a:solidFill>
            <a:miter lim="800000"/>
            <a:headEnd/>
            <a:tailEnd/>
          </a:ln>
        </p:spPr>
        <p:txBody>
          <a:bodyPr wrap="square" lIns="91434" tIns="45718" rIns="91434" bIns="72000" anchor="ctr">
            <a:spAutoFit/>
          </a:bodyPr>
          <a:lstStyle/>
          <a:p>
            <a:pPr marL="85725" indent="-85725" algn="ctr">
              <a:defRPr/>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ご注意 ～</a:t>
            </a:r>
            <a:endPar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gn="just">
              <a:spcBef>
                <a:spcPts val="600"/>
              </a:spcBef>
              <a:defRPr/>
            </a:pPr>
            <a:r>
              <a:rPr lang="ja-JP" altLang="en-US" sz="1000" dirty="0" smtClean="0"/>
              <a:t>○他の助成金の支給を受けている場合は、支給対象とならない場合があります。</a:t>
            </a:r>
            <a:endParaRPr lang="en-US" altLang="ja-JP" sz="1000" dirty="0" smtClean="0"/>
          </a:p>
          <a:p>
            <a:pPr marL="130175" indent="-130175" algn="just">
              <a:spcBef>
                <a:spcPts val="600"/>
              </a:spcBef>
              <a:defRPr/>
            </a:pPr>
            <a:r>
              <a:rPr lang="ja-JP" altLang="en-US" sz="1000" dirty="0" smtClean="0"/>
              <a:t>○国、地方公共団体、行政執行法人など（これらの機関からの委託事業を実施している事業主で、対象労働者が当該委託事業に従事する場合を含む）の機関は支給対象とならない場合が</a:t>
            </a:r>
            <a:r>
              <a:rPr lang="ja-JP" altLang="en-US" sz="1000" dirty="0"/>
              <a:t>あります</a:t>
            </a:r>
            <a:r>
              <a:rPr lang="ja-JP" altLang="en-US" sz="1000" dirty="0" smtClean="0"/>
              <a:t>。</a:t>
            </a:r>
            <a:r>
              <a:rPr lang="ja-JP" altLang="en-US" sz="1000" dirty="0"/>
              <a:t>　　　　　　　　　</a:t>
            </a:r>
          </a:p>
          <a:p>
            <a:pPr marL="130175" indent="-130175">
              <a:spcBef>
                <a:spcPts val="600"/>
              </a:spcBef>
              <a:defRPr/>
            </a:pPr>
            <a:r>
              <a:rPr lang="ja-JP" altLang="en-US" sz="1000" dirty="0" smtClean="0"/>
              <a:t>○この</a:t>
            </a:r>
            <a:r>
              <a:rPr lang="ja-JP" altLang="en-US" sz="1000" dirty="0"/>
              <a:t>助成金を受給した事業主は国の会計検査の対象になることが</a:t>
            </a:r>
            <a:r>
              <a:rPr lang="ja-JP" altLang="en-US" sz="1000" dirty="0" smtClean="0"/>
              <a:t>あり、検査</a:t>
            </a:r>
            <a:r>
              <a:rPr lang="ja-JP" altLang="en-US" sz="1000" dirty="0"/>
              <a:t>の対象となった場合は、ご協力をお願いします。</a:t>
            </a:r>
          </a:p>
          <a:p>
            <a:pPr marL="130175" indent="-130175">
              <a:defRPr/>
            </a:pPr>
            <a:r>
              <a:rPr lang="ja-JP" altLang="en-US" sz="1000" dirty="0"/>
              <a:t>　</a:t>
            </a:r>
            <a:r>
              <a:rPr lang="ja-JP" altLang="en-US" sz="1000" dirty="0" smtClean="0"/>
              <a:t>また、関係</a:t>
            </a:r>
            <a:r>
              <a:rPr lang="ja-JP" altLang="en-US" sz="1000" dirty="0"/>
              <a:t>書類については、支給決定がされた時から５年間整理保存してください。</a:t>
            </a:r>
          </a:p>
          <a:p>
            <a:pPr marL="130175" indent="-130175">
              <a:spcBef>
                <a:spcPts val="600"/>
              </a:spcBef>
              <a:defRPr/>
            </a:pPr>
            <a:r>
              <a:rPr lang="ja-JP" altLang="en-US" sz="1000" dirty="0" smtClean="0"/>
              <a:t>○偽り</a:t>
            </a:r>
            <a:r>
              <a:rPr lang="ja-JP" altLang="en-US" sz="1000" dirty="0"/>
              <a:t>その他不正な行為によって助成金の支給を受け、または受けようとした場合は、不支給</a:t>
            </a:r>
            <a:r>
              <a:rPr lang="ja-JP" altLang="en-US" sz="1000" dirty="0" smtClean="0"/>
              <a:t>決定または</a:t>
            </a:r>
            <a:r>
              <a:rPr lang="ja-JP" altLang="en-US" sz="1000" dirty="0"/>
              <a:t>支給決定の</a:t>
            </a:r>
            <a:r>
              <a:rPr lang="ja-JP" altLang="en-US" sz="1000" dirty="0" smtClean="0"/>
              <a:t>取消を行います</a:t>
            </a:r>
            <a:r>
              <a:rPr lang="ja-JP" altLang="en-US" sz="1000" dirty="0"/>
              <a:t>。この場合、すでに支給された助成金については全額を返還していただくとともに、不支給</a:t>
            </a:r>
            <a:r>
              <a:rPr lang="ja-JP" altLang="en-US" sz="1000" dirty="0" smtClean="0"/>
              <a:t>決定または</a:t>
            </a:r>
            <a:r>
              <a:rPr lang="ja-JP" altLang="en-US" sz="1000" dirty="0"/>
              <a:t>支給決定の</a:t>
            </a:r>
            <a:r>
              <a:rPr lang="ja-JP" altLang="en-US" sz="1000" dirty="0" smtClean="0"/>
              <a:t>取消を</a:t>
            </a:r>
            <a:r>
              <a:rPr lang="ja-JP" altLang="en-US" sz="1000" dirty="0"/>
              <a:t>受けた日</a:t>
            </a:r>
            <a:r>
              <a:rPr lang="ja-JP" altLang="en-US" sz="1000" dirty="0" smtClean="0"/>
              <a:t>以後５年間</a:t>
            </a:r>
            <a:r>
              <a:rPr lang="ja-JP" altLang="en-US" sz="1000" dirty="0"/>
              <a:t>は各種助成金の支給を受けることができません</a:t>
            </a:r>
            <a:r>
              <a:rPr lang="ja-JP" altLang="en-US" sz="1000" dirty="0" smtClean="0"/>
              <a:t>。さらに、特に悪質なものについては、原則公表となるほか、詐欺罪などにより</a:t>
            </a:r>
            <a:r>
              <a:rPr lang="ja-JP" altLang="en-US" sz="1000" dirty="0"/>
              <a:t>刑罰に処される場合があります</a:t>
            </a:r>
            <a:r>
              <a:rPr lang="ja-JP" altLang="en-US" sz="1000" dirty="0" smtClean="0"/>
              <a:t>。</a:t>
            </a:r>
            <a:endParaRPr lang="ja-JP" altLang="en-US" sz="1000" dirty="0"/>
          </a:p>
        </p:txBody>
      </p:sp>
      <p:sp>
        <p:nvSpPr>
          <p:cNvPr id="5154" name="AutoShape 88"/>
          <p:cNvSpPr>
            <a:spLocks noChangeArrowheads="1"/>
          </p:cNvSpPr>
          <p:nvPr/>
        </p:nvSpPr>
        <p:spPr bwMode="auto">
          <a:xfrm>
            <a:off x="70046" y="8018834"/>
            <a:ext cx="6624736" cy="1918251"/>
          </a:xfrm>
          <a:prstGeom prst="roundRect">
            <a:avLst>
              <a:gd name="adj" fmla="val 16667"/>
            </a:avLst>
          </a:prstGeom>
          <a:noFill/>
          <a:ln w="6350" algn="ctr">
            <a:noFill/>
            <a:round/>
            <a:headEnd/>
            <a:tailEnd/>
          </a:ln>
        </p:spPr>
        <p:txBody>
          <a:bodyPr wrap="square" lIns="91434" tIns="45718" rIns="91434" bIns="45718" anchor="ctr">
            <a:spAutoFit/>
          </a:bodyPr>
          <a:lstStyle/>
          <a:p>
            <a:pPr>
              <a:lnSpc>
                <a:spcPts val="16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の受給に当たっては、</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このほか</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、各種要件</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があります。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◆支給申請書等、各種様式は厚生労働省ホームページからダウンロードできます。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https</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www.mhlw.go.jp/stf/seisakunitsuite/bunya/koyou_roudou/koyou/kyufukin/tokutei_konnan.html</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◆デジタル・グリーン分野及びこれに関連する分野（成長分野等）の業務に従事させる事業主が、就職困難者を継続</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して</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雇用</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する労働者として雇い入れ、人材育成や</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職場定着</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に取り組む場合</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には、</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特定求職者雇用開発助成金（成長分野</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人材</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確保</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・育成コース</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）として、より高額な助成金が受給できます。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詳細は、別リーフレット（特定求職者雇用</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開発助成金（成長分野人材確保・育成コース）のご案内）をご確認ください</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◆ご不明</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な点については、最寄りのハローワークまたは各都道府県労働局（職業安定部）へお問い合わせ</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0" name="AutoShape 7"/>
          <p:cNvSpPr>
            <a:spLocks noChangeArrowheads="1"/>
          </p:cNvSpPr>
          <p:nvPr/>
        </p:nvSpPr>
        <p:spPr bwMode="auto">
          <a:xfrm>
            <a:off x="116632" y="537407"/>
            <a:ext cx="6500858" cy="1884398"/>
          </a:xfrm>
          <a:prstGeom prst="roundRect">
            <a:avLst>
              <a:gd name="adj" fmla="val 5665"/>
            </a:avLst>
          </a:prstGeom>
          <a:noFill/>
          <a:ln w="6350" algn="ctr">
            <a:noFill/>
            <a:round/>
            <a:headEnd/>
            <a:tailEnd/>
          </a:ln>
          <a:effectLst/>
        </p:spPr>
        <p:txBody>
          <a:bodyPr wrap="square" lIns="91434" tIns="45718" rIns="91434" bIns="45718" anchor="ctr">
            <a:spAutoFit/>
          </a:bodyPr>
          <a:lstStyle/>
          <a:p>
            <a:r>
              <a:rPr lang="ja-JP" altLang="en-US" sz="1200" b="0" dirty="0" smtClean="0">
                <a:solidFill>
                  <a:schemeClr val="tx1"/>
                </a:solidFill>
                <a:latin typeface="ＭＳ Ｐゴシック" pitchFamily="50" charset="-128"/>
                <a:ea typeface="ＭＳ Ｐゴシック" pitchFamily="50" charset="-128"/>
              </a:rPr>
              <a:t>○　助成金は</a:t>
            </a:r>
            <a:r>
              <a:rPr lang="ja-JP" altLang="en-US" sz="1200" dirty="0" smtClean="0">
                <a:solidFill>
                  <a:schemeClr val="tx1"/>
                </a:solidFill>
                <a:latin typeface="ＭＳ Ｐゴシック" pitchFamily="50" charset="-128"/>
                <a:ea typeface="ＭＳ Ｐゴシック" pitchFamily="50" charset="-128"/>
              </a:rPr>
              <a:t>、支給対象期 </a:t>
            </a:r>
            <a:r>
              <a:rPr lang="en-US" altLang="ja-JP" sz="1050" baseline="100000" dirty="0" smtClean="0">
                <a:solidFill>
                  <a:schemeClr val="tx1"/>
                </a:solidFill>
                <a:latin typeface="ＭＳ Ｐゴシック" pitchFamily="50" charset="-128"/>
                <a:ea typeface="ＭＳ Ｐゴシック" pitchFamily="50" charset="-128"/>
              </a:rPr>
              <a:t>※</a:t>
            </a:r>
            <a:r>
              <a:rPr lang="ja-JP" altLang="en-US" sz="1050" dirty="0" smtClean="0">
                <a:solidFill>
                  <a:schemeClr val="tx1"/>
                </a:solidFill>
                <a:latin typeface="ＭＳ Ｐゴシック" pitchFamily="50" charset="-128"/>
                <a:ea typeface="ＭＳ Ｐゴシック" pitchFamily="50" charset="-128"/>
              </a:rPr>
              <a:t> </a:t>
            </a:r>
            <a:r>
              <a:rPr lang="ja-JP" altLang="en-US" sz="1200" dirty="0" smtClean="0">
                <a:solidFill>
                  <a:schemeClr val="tx1"/>
                </a:solidFill>
                <a:latin typeface="ＭＳ Ｐゴシック" pitchFamily="50" charset="-128"/>
                <a:ea typeface="ＭＳ Ｐゴシック" pitchFamily="50" charset="-128"/>
              </a:rPr>
              <a:t>ごとに、２</a:t>
            </a:r>
            <a:r>
              <a:rPr lang="ja-JP" altLang="en-US" sz="1200" dirty="0" smtClean="0">
                <a:latin typeface="ＭＳ Ｐゴシック" pitchFamily="50" charset="-128"/>
                <a:ea typeface="ＭＳ Ｐゴシック" pitchFamily="50" charset="-128"/>
              </a:rPr>
              <a:t>～６回に</a:t>
            </a:r>
            <a:r>
              <a:rPr lang="ja-JP" altLang="en-US" sz="1200" dirty="0" smtClean="0">
                <a:solidFill>
                  <a:schemeClr val="tx1"/>
                </a:solidFill>
                <a:latin typeface="ＭＳ Ｐゴシック" pitchFamily="50" charset="-128"/>
                <a:ea typeface="ＭＳ Ｐゴシック" pitchFamily="50" charset="-128"/>
              </a:rPr>
              <a:t>分けて支給</a:t>
            </a:r>
            <a:r>
              <a:rPr lang="ja-JP" altLang="en-US" sz="1200" dirty="0">
                <a:latin typeface="ＭＳ Ｐゴシック" pitchFamily="50" charset="-128"/>
                <a:ea typeface="ＭＳ Ｐゴシック" pitchFamily="50" charset="-128"/>
              </a:rPr>
              <a:t>し</a:t>
            </a:r>
            <a:r>
              <a:rPr lang="ja-JP" altLang="en-US" sz="1200" dirty="0" smtClean="0">
                <a:solidFill>
                  <a:schemeClr val="tx1"/>
                </a:solidFill>
                <a:latin typeface="ＭＳ Ｐゴシック" pitchFamily="50" charset="-128"/>
                <a:ea typeface="ＭＳ Ｐゴシック" pitchFamily="50" charset="-128"/>
              </a:rPr>
              <a:t>ます。</a:t>
            </a:r>
            <a:endParaRPr lang="en-US" altLang="ja-JP" sz="1200" dirty="0" smtClean="0">
              <a:solidFill>
                <a:schemeClr val="tx1"/>
              </a:solidFill>
              <a:latin typeface="ＭＳ Ｐゴシック" pitchFamily="50" charset="-128"/>
              <a:ea typeface="ＭＳ Ｐゴシック" pitchFamily="50" charset="-128"/>
            </a:endParaRPr>
          </a:p>
          <a:p>
            <a:pPr>
              <a:spcBef>
                <a:spcPts val="600"/>
              </a:spcBef>
            </a:pPr>
            <a:r>
              <a:rPr lang="ja-JP" altLang="en-US" sz="1200" dirty="0" smtClean="0">
                <a:solidFill>
                  <a:schemeClr val="tx1"/>
                </a:solidFill>
                <a:latin typeface="ＭＳ Ｐゴシック" pitchFamily="50" charset="-128"/>
                <a:ea typeface="ＭＳ Ｐゴシック" pitchFamily="50" charset="-128"/>
              </a:rPr>
              <a:t>○　支給申請は、支給対象期ごとに、労働局またはハローワークに行います。</a:t>
            </a:r>
            <a:endParaRPr lang="en-US" altLang="ja-JP" sz="1200" dirty="0" smtClean="0">
              <a:solidFill>
                <a:schemeClr val="tx1"/>
              </a:solidFill>
              <a:latin typeface="ＭＳ Ｐゴシック" pitchFamily="50" charset="-128"/>
              <a:ea typeface="ＭＳ Ｐゴシック" pitchFamily="50" charset="-128"/>
            </a:endParaRPr>
          </a:p>
          <a:p>
            <a:pPr>
              <a:spcBef>
                <a:spcPts val="600"/>
              </a:spcBef>
            </a:pPr>
            <a:r>
              <a:rPr lang="ja-JP" altLang="en-US" sz="1200" dirty="0" smtClean="0">
                <a:solidFill>
                  <a:schemeClr val="tx1"/>
                </a:solidFill>
                <a:latin typeface="ＭＳ Ｐゴシック" pitchFamily="50" charset="-128"/>
                <a:ea typeface="ＭＳ Ｐゴシック" pitchFamily="50" charset="-128"/>
              </a:rPr>
              <a:t>○　支給申請期間は、各支給対象期の末日の翌日から</a:t>
            </a:r>
            <a:r>
              <a:rPr lang="ja-JP" altLang="en-US" sz="1200" dirty="0" smtClean="0">
                <a:solidFill>
                  <a:srgbClr val="FF0000"/>
                </a:solidFill>
                <a:latin typeface="ＭＳ Ｐゴシック" pitchFamily="50" charset="-128"/>
                <a:ea typeface="ＭＳ Ｐゴシック" pitchFamily="50" charset="-128"/>
              </a:rPr>
              <a:t>２か月</a:t>
            </a:r>
            <a:r>
              <a:rPr lang="ja-JP" altLang="en-US" sz="1200" dirty="0" smtClean="0">
                <a:solidFill>
                  <a:schemeClr val="tx1"/>
                </a:solidFill>
                <a:latin typeface="ＭＳ Ｐゴシック" pitchFamily="50" charset="-128"/>
                <a:ea typeface="ＭＳ Ｐゴシック" pitchFamily="50" charset="-128"/>
              </a:rPr>
              <a:t>以内です。</a:t>
            </a:r>
            <a:endParaRPr lang="en-US" altLang="ja-JP" sz="1200" dirty="0" smtClean="0">
              <a:solidFill>
                <a:schemeClr val="tx1"/>
              </a:solidFill>
              <a:latin typeface="ＭＳ Ｐゴシック" pitchFamily="50" charset="-128"/>
              <a:ea typeface="ＭＳ Ｐゴシック" pitchFamily="50" charset="-128"/>
            </a:endParaRPr>
          </a:p>
          <a:p>
            <a:pPr>
              <a:spcBef>
                <a:spcPts val="600"/>
              </a:spcBef>
            </a:pPr>
            <a:r>
              <a:rPr lang="ja-JP" altLang="en-US" sz="1200" dirty="0" smtClean="0">
                <a:solidFill>
                  <a:schemeClr val="tx1"/>
                </a:solidFill>
                <a:latin typeface="ＭＳ Ｐゴシック" pitchFamily="50" charset="-128"/>
                <a:ea typeface="ＭＳ Ｐゴシック" pitchFamily="50" charset="-128"/>
              </a:rPr>
              <a:t>○　１回目の支給申請がなされていない場合でも、２回目以降の支給申請は行えます。</a:t>
            </a:r>
            <a:endParaRPr lang="en-US" altLang="ja-JP" sz="1200" dirty="0" smtClean="0">
              <a:solidFill>
                <a:schemeClr val="tx1"/>
              </a:solidFill>
              <a:latin typeface="ＭＳ Ｐゴシック" pitchFamily="50" charset="-128"/>
              <a:ea typeface="ＭＳ Ｐゴシック" pitchFamily="50" charset="-128"/>
            </a:endParaRPr>
          </a:p>
          <a:p>
            <a:pPr>
              <a:spcBef>
                <a:spcPts val="0"/>
              </a:spcBef>
            </a:pPr>
            <a:r>
              <a:rPr lang="ja-JP" altLang="en-US" sz="1200" dirty="0" smtClean="0">
                <a:solidFill>
                  <a:schemeClr val="tx1"/>
                </a:solidFill>
                <a:latin typeface="ＭＳ Ｐゴシック" pitchFamily="50" charset="-128"/>
                <a:ea typeface="ＭＳ Ｐゴシック" pitchFamily="50" charset="-128"/>
              </a:rPr>
              <a:t>　　　（ただし、既に支給申請期間が終了した支給対象期の助成金は支給され</a:t>
            </a:r>
            <a:r>
              <a:rPr lang="ja-JP" altLang="en-US" sz="1200" dirty="0" smtClean="0">
                <a:latin typeface="ＭＳ Ｐゴシック" pitchFamily="50" charset="-128"/>
                <a:ea typeface="ＭＳ Ｐゴシック" pitchFamily="50" charset="-128"/>
              </a:rPr>
              <a:t>ません。</a:t>
            </a:r>
            <a:r>
              <a:rPr lang="ja-JP" altLang="en-US" sz="1200" dirty="0" smtClean="0">
                <a:solidFill>
                  <a:schemeClr val="tx1"/>
                </a:solidFill>
                <a:latin typeface="ＭＳ Ｐゴシック" pitchFamily="50" charset="-128"/>
                <a:ea typeface="ＭＳ Ｐゴシック" pitchFamily="50" charset="-128"/>
              </a:rPr>
              <a:t>）</a:t>
            </a:r>
          </a:p>
          <a:p>
            <a:r>
              <a:rPr lang="ja-JP" altLang="en-US" dirty="0" smtClean="0">
                <a:solidFill>
                  <a:schemeClr val="tx1"/>
                </a:solidFill>
                <a:latin typeface="ＭＳ Ｐゴシック" pitchFamily="50" charset="-128"/>
                <a:ea typeface="ＭＳ Ｐゴシック" pitchFamily="50" charset="-128"/>
              </a:rPr>
              <a:t>　　</a:t>
            </a:r>
            <a:r>
              <a:rPr lang="ja-JP" altLang="en-US" sz="900" dirty="0" smtClean="0">
                <a:solidFill>
                  <a:schemeClr val="tx1"/>
                </a:solidFill>
                <a:latin typeface="ＭＳ Ｐゴシック" pitchFamily="50" charset="-128"/>
                <a:ea typeface="ＭＳ Ｐゴシック" pitchFamily="50" charset="-128"/>
              </a:rPr>
              <a:t>　</a:t>
            </a:r>
            <a:r>
              <a:rPr lang="en-US" altLang="ja-JP" sz="900" dirty="0" smtClean="0">
                <a:solidFill>
                  <a:schemeClr val="tx1"/>
                </a:solidFill>
                <a:latin typeface="ＭＳ Ｐゴシック" pitchFamily="50" charset="-128"/>
                <a:ea typeface="ＭＳ Ｐゴシック" pitchFamily="50" charset="-128"/>
              </a:rPr>
              <a:t>※</a:t>
            </a:r>
            <a:r>
              <a:rPr lang="ja-JP" altLang="en-US" sz="900" dirty="0" smtClean="0">
                <a:solidFill>
                  <a:schemeClr val="tx1"/>
                </a:solidFill>
                <a:latin typeface="ＭＳ Ｐゴシック" pitchFamily="50" charset="-128"/>
                <a:ea typeface="ＭＳ Ｐゴシック" pitchFamily="50" charset="-128"/>
              </a:rPr>
              <a:t>　</a:t>
            </a:r>
            <a:r>
              <a:rPr lang="ja-JP" altLang="en-US" sz="900" dirty="0" smtClean="0">
                <a:solidFill>
                  <a:schemeClr val="tx1"/>
                </a:solidFill>
                <a:latin typeface="ＭＳ Ｐゴシック" pitchFamily="50" charset="-128"/>
              </a:rPr>
              <a:t>支給対象期は、</a:t>
            </a:r>
            <a:r>
              <a:rPr lang="ja-JP" altLang="en-US" sz="900" dirty="0" smtClean="0">
                <a:solidFill>
                  <a:srgbClr val="FF0000"/>
                </a:solidFill>
                <a:latin typeface="ＭＳ Ｐゴシック" pitchFamily="50" charset="-128"/>
              </a:rPr>
              <a:t>起算日</a:t>
            </a:r>
            <a:r>
              <a:rPr lang="ja-JP" altLang="en-US" sz="900" dirty="0" smtClean="0">
                <a:solidFill>
                  <a:schemeClr val="tx1"/>
                </a:solidFill>
                <a:latin typeface="ＭＳ Ｐゴシック" pitchFamily="50" charset="-128"/>
              </a:rPr>
              <a:t>から６か月間ごとに区切った期間です。</a:t>
            </a:r>
            <a:r>
              <a:rPr lang="ja-JP" altLang="en-US" sz="900" dirty="0" smtClean="0">
                <a:latin typeface="ＭＳ Ｐゴシック" pitchFamily="50" charset="-128"/>
              </a:rPr>
              <a:t>起算日は</a:t>
            </a:r>
            <a:r>
              <a:rPr lang="ja-JP" altLang="en-US" sz="900" dirty="0" smtClean="0">
                <a:solidFill>
                  <a:schemeClr val="tx1"/>
                </a:solidFill>
                <a:latin typeface="ＭＳ Ｐゴシック" pitchFamily="50" charset="-128"/>
              </a:rPr>
              <a:t>、</a:t>
            </a:r>
            <a:endParaRPr lang="en-US" altLang="ja-JP" sz="900" dirty="0" smtClean="0">
              <a:solidFill>
                <a:schemeClr val="tx1"/>
              </a:solidFill>
              <a:latin typeface="ＭＳ Ｐゴシック" pitchFamily="50" charset="-128"/>
            </a:endParaRPr>
          </a:p>
          <a:p>
            <a:r>
              <a:rPr lang="ja-JP" altLang="en-US" sz="900" dirty="0" smtClean="0">
                <a:solidFill>
                  <a:schemeClr val="tx1"/>
                </a:solidFill>
                <a:latin typeface="ＭＳ Ｐゴシック" pitchFamily="50" charset="-128"/>
              </a:rPr>
              <a:t>　　　・　賃金締切日が定められていない場合は雇入れ日</a:t>
            </a:r>
            <a:endParaRPr lang="en-US" altLang="ja-JP" sz="900" dirty="0" smtClean="0">
              <a:solidFill>
                <a:schemeClr val="tx1"/>
              </a:solidFill>
              <a:latin typeface="ＭＳ Ｐゴシック" pitchFamily="50" charset="-128"/>
            </a:endParaRPr>
          </a:p>
          <a:p>
            <a:pPr marL="534988" indent="-534988"/>
            <a:r>
              <a:rPr lang="ja-JP" altLang="en-US" sz="900" dirty="0" smtClean="0">
                <a:solidFill>
                  <a:schemeClr val="tx1"/>
                </a:solidFill>
                <a:latin typeface="ＭＳ Ｐゴシック" pitchFamily="50" charset="-128"/>
              </a:rPr>
              <a:t>　　　・　賃金締切日が定められている場合は雇入れ日の直後の賃金締切日の</a:t>
            </a:r>
            <a:r>
              <a:rPr lang="ja-JP" altLang="en-US" sz="900" b="0" dirty="0" smtClean="0">
                <a:solidFill>
                  <a:schemeClr val="tx1"/>
                </a:solidFill>
                <a:latin typeface="ＭＳ Ｐゴシック" pitchFamily="50" charset="-128"/>
              </a:rPr>
              <a:t>翌日（ただし、賃金締切日に雇い入れ</a:t>
            </a:r>
            <a:endParaRPr lang="en-US" altLang="ja-JP" sz="900" b="0" dirty="0" smtClean="0">
              <a:solidFill>
                <a:schemeClr val="tx1"/>
              </a:solidFill>
              <a:latin typeface="ＭＳ Ｐゴシック" pitchFamily="50" charset="-128"/>
            </a:endParaRPr>
          </a:p>
          <a:p>
            <a:pPr marL="534988" indent="-534988"/>
            <a:r>
              <a:rPr lang="ja-JP" altLang="en-US" sz="900" dirty="0">
                <a:latin typeface="ＭＳ Ｐゴシック" pitchFamily="50" charset="-128"/>
              </a:rPr>
              <a:t>　</a:t>
            </a:r>
            <a:r>
              <a:rPr lang="ja-JP" altLang="en-US" sz="900" dirty="0" smtClean="0">
                <a:latin typeface="ＭＳ Ｐゴシック" pitchFamily="50" charset="-128"/>
              </a:rPr>
              <a:t>　　　　</a:t>
            </a:r>
            <a:r>
              <a:rPr lang="ja-JP" altLang="en-US" sz="900" b="0" dirty="0" smtClean="0">
                <a:solidFill>
                  <a:schemeClr val="tx1"/>
                </a:solidFill>
                <a:latin typeface="ＭＳ Ｐゴシック" pitchFamily="50" charset="-128"/>
              </a:rPr>
              <a:t>られた場合は雇入れ日の翌日、賃金締切日の翌日に雇い入れられた場合は雇入れ日）となります。</a:t>
            </a:r>
            <a:endParaRPr lang="ja-JP" altLang="en-US" sz="900" b="0" dirty="0">
              <a:solidFill>
                <a:srgbClr val="FF3300"/>
              </a:solidFill>
              <a:latin typeface="ＭＳ Ｐゴシック" pitchFamily="50" charset="-128"/>
              <a:ea typeface="ＭＳ Ｐゴシック" pitchFamily="50" charset="-128"/>
            </a:endParaRPr>
          </a:p>
        </p:txBody>
      </p:sp>
      <p:sp>
        <p:nvSpPr>
          <p:cNvPr id="53" name="AutoShape 7"/>
          <p:cNvSpPr>
            <a:spLocks noChangeArrowheads="1"/>
          </p:cNvSpPr>
          <p:nvPr/>
        </p:nvSpPr>
        <p:spPr bwMode="auto">
          <a:xfrm>
            <a:off x="-231489" y="-402276"/>
            <a:ext cx="651433" cy="66831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pic>
        <p:nvPicPr>
          <p:cNvPr id="55" name="図 1"/>
          <p:cNvPicPr>
            <a:picLocks noChangeAspect="1" noChangeArrowheads="1"/>
          </p:cNvPicPr>
          <p:nvPr/>
        </p:nvPicPr>
        <p:blipFill>
          <a:blip r:embed="rId3" cstate="print"/>
          <a:srcRect/>
          <a:stretch>
            <a:fillRect/>
          </a:stretch>
        </p:blipFill>
        <p:spPr bwMode="auto">
          <a:xfrm>
            <a:off x="419944" y="-280825"/>
            <a:ext cx="576064" cy="564991"/>
          </a:xfrm>
          <a:prstGeom prst="rect">
            <a:avLst/>
          </a:prstGeom>
          <a:noFill/>
          <a:ln w="9525">
            <a:noFill/>
            <a:miter lim="800000"/>
            <a:headEnd/>
            <a:tailEnd/>
          </a:ln>
        </p:spPr>
      </p:pic>
      <p:sp>
        <p:nvSpPr>
          <p:cNvPr id="56" name="AutoShape 9"/>
          <p:cNvSpPr>
            <a:spLocks noChangeArrowheads="1"/>
          </p:cNvSpPr>
          <p:nvPr/>
        </p:nvSpPr>
        <p:spPr bwMode="auto">
          <a:xfrm>
            <a:off x="985144" y="-444175"/>
            <a:ext cx="6951808" cy="66831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1" name="Text Box 202"/>
          <p:cNvSpPr txBox="1">
            <a:spLocks noChangeArrowheads="1"/>
          </p:cNvSpPr>
          <p:nvPr/>
        </p:nvSpPr>
        <p:spPr bwMode="auto">
          <a:xfrm>
            <a:off x="116632" y="276084"/>
            <a:ext cx="2376264" cy="338540"/>
          </a:xfrm>
          <a:prstGeom prst="rect">
            <a:avLst/>
          </a:prstGeom>
          <a:noFill/>
          <a:ln w="6350" algn="ctr">
            <a:noFill/>
            <a:miter lim="800000"/>
            <a:headEnd/>
            <a:tailEnd/>
          </a:ln>
        </p:spPr>
        <p:txBody>
          <a:bodyPr wrap="square" lIns="91425" tIns="45713" rIns="91425" bIns="45713">
            <a:spAutoFit/>
          </a:bodyPr>
          <a:lstStyle/>
          <a:p>
            <a:r>
              <a:rPr lang="en-US" altLang="ja-JP" sz="1600" dirty="0" smtClean="0">
                <a:solidFill>
                  <a:srgbClr val="00B050"/>
                </a:solidFill>
                <a:latin typeface="HG創英角ﾎﾟｯﾌﾟ体" pitchFamily="49" charset="-128"/>
                <a:ea typeface="HG創英角ﾎﾟｯﾌﾟ体" pitchFamily="49" charset="-128"/>
              </a:rPr>
              <a:t> </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＜支給申請の手続き＞  </a:t>
            </a:r>
            <a:endPar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187379" y="2489422"/>
            <a:ext cx="6500857" cy="2088232"/>
            <a:chOff x="167957" y="3008784"/>
            <a:chExt cx="6500857" cy="2088232"/>
          </a:xfrm>
        </p:grpSpPr>
        <p:sp>
          <p:nvSpPr>
            <p:cNvPr id="5131" name="Rectangle 10"/>
            <p:cNvSpPr>
              <a:spLocks noChangeArrowheads="1"/>
            </p:cNvSpPr>
            <p:nvPr/>
          </p:nvSpPr>
          <p:spPr bwMode="auto">
            <a:xfrm>
              <a:off x="309927" y="3080792"/>
              <a:ext cx="4852598" cy="276995"/>
            </a:xfrm>
            <a:prstGeom prst="rect">
              <a:avLst/>
            </a:prstGeom>
            <a:noFill/>
            <a:ln w="6350" algn="ctr">
              <a:noFill/>
              <a:miter lim="800000"/>
              <a:headEnd/>
              <a:tailEnd/>
            </a:ln>
          </p:spPr>
          <p:txBody>
            <a:bodyPr wrap="none" lIns="91434" tIns="45718" rIns="91434" bIns="45718">
              <a:spAutoFit/>
            </a:bodyPr>
            <a:lstStyle/>
            <a:p>
              <a:r>
                <a:rPr lang="en-US" altLang="ja-JP" sz="1200" dirty="0" smtClean="0">
                  <a:solidFill>
                    <a:srgbClr val="0033CC"/>
                  </a:solidFill>
                  <a:latin typeface="HG丸ｺﾞｼｯｸM-PRO" pitchFamily="50" charset="-128"/>
                  <a:ea typeface="HG丸ｺﾞｼｯｸM-PRO" pitchFamily="50" charset="-128"/>
                </a:rPr>
                <a:t>【</a:t>
              </a:r>
              <a:r>
                <a:rPr lang="ja-JP" altLang="en-US" sz="1200" dirty="0" smtClean="0">
                  <a:solidFill>
                    <a:srgbClr val="0033CC"/>
                  </a:solidFill>
                  <a:latin typeface="HG丸ｺﾞｼｯｸM-PRO" pitchFamily="50" charset="-128"/>
                  <a:ea typeface="HG丸ｺﾞｼｯｸM-PRO" pitchFamily="50" charset="-128"/>
                </a:rPr>
                <a:t>例： </a:t>
              </a:r>
              <a:r>
                <a:rPr lang="en-US" altLang="ja-JP" sz="1200" dirty="0" smtClean="0">
                  <a:solidFill>
                    <a:srgbClr val="0033CC"/>
                  </a:solidFill>
                  <a:latin typeface="HG丸ｺﾞｼｯｸM-PRO" pitchFamily="50" charset="-128"/>
                  <a:ea typeface="HG丸ｺﾞｼｯｸM-PRO" pitchFamily="50" charset="-128"/>
                </a:rPr>
                <a:t>10</a:t>
              </a:r>
              <a:r>
                <a:rPr lang="ja-JP" altLang="en-US" sz="1200" dirty="0" smtClean="0">
                  <a:solidFill>
                    <a:srgbClr val="0033CC"/>
                  </a:solidFill>
                  <a:latin typeface="HG丸ｺﾞｼｯｸM-PRO" pitchFamily="50" charset="-128"/>
                  <a:ea typeface="HG丸ｺﾞｼｯｸM-PRO" pitchFamily="50" charset="-128"/>
                </a:rPr>
                <a:t>月</a:t>
              </a:r>
              <a:r>
                <a:rPr lang="ja-JP" altLang="en-US" sz="1200" dirty="0">
                  <a:solidFill>
                    <a:srgbClr val="0033CC"/>
                  </a:solidFill>
                  <a:latin typeface="HG丸ｺﾞｼｯｸM-PRO" pitchFamily="50" charset="-128"/>
                  <a:ea typeface="HG丸ｺﾞｼｯｸM-PRO" pitchFamily="50" charset="-128"/>
                </a:rPr>
                <a:t>１日に中小</a:t>
              </a:r>
              <a:r>
                <a:rPr lang="ja-JP" altLang="en-US" sz="1200" dirty="0" smtClean="0">
                  <a:solidFill>
                    <a:srgbClr val="0033CC"/>
                  </a:solidFill>
                  <a:latin typeface="HG丸ｺﾞｼｯｸM-PRO" pitchFamily="50" charset="-128"/>
                  <a:ea typeface="HG丸ｺﾞｼｯｸM-PRO" pitchFamily="50" charset="-128"/>
                </a:rPr>
                <a:t>企業事業主が</a:t>
              </a:r>
              <a:r>
                <a:rPr lang="ja-JP" altLang="en-US" sz="1200" dirty="0">
                  <a:solidFill>
                    <a:srgbClr val="0033CC"/>
                  </a:solidFill>
                  <a:latin typeface="HG丸ｺﾞｼｯｸM-PRO" pitchFamily="50" charset="-128"/>
                  <a:ea typeface="HG丸ｺﾞｼｯｸM-PRO" pitchFamily="50" charset="-128"/>
                </a:rPr>
                <a:t>高年齢者を</a:t>
              </a:r>
              <a:r>
                <a:rPr lang="ja-JP" altLang="en-US" sz="1200" dirty="0" smtClean="0">
                  <a:solidFill>
                    <a:srgbClr val="0033CC"/>
                  </a:solidFill>
                  <a:latin typeface="HG丸ｺﾞｼｯｸM-PRO" pitchFamily="50" charset="-128"/>
                  <a:ea typeface="HG丸ｺﾞｼｯｸM-PRO" pitchFamily="50" charset="-128"/>
                </a:rPr>
                <a:t>雇い入れた場合</a:t>
              </a:r>
              <a:r>
                <a:rPr lang="en-US" altLang="ja-JP" sz="1200" dirty="0" smtClean="0">
                  <a:solidFill>
                    <a:srgbClr val="0033CC"/>
                  </a:solidFill>
                  <a:latin typeface="HG丸ｺﾞｼｯｸM-PRO" pitchFamily="50" charset="-128"/>
                  <a:ea typeface="HG丸ｺﾞｼｯｸM-PRO" pitchFamily="50" charset="-128"/>
                </a:rPr>
                <a:t>】</a:t>
              </a:r>
              <a:endParaRPr lang="ja-JP" altLang="en-US" sz="1200" dirty="0">
                <a:solidFill>
                  <a:srgbClr val="0033CC"/>
                </a:solidFill>
                <a:latin typeface="HG丸ｺﾞｼｯｸM-PRO" pitchFamily="50" charset="-128"/>
                <a:ea typeface="HG丸ｺﾞｼｯｸM-PRO" pitchFamily="50" charset="-128"/>
              </a:endParaRPr>
            </a:p>
          </p:txBody>
        </p:sp>
        <p:grpSp>
          <p:nvGrpSpPr>
            <p:cNvPr id="57" name="グループ化 56"/>
            <p:cNvGrpSpPr/>
            <p:nvPr/>
          </p:nvGrpSpPr>
          <p:grpSpPr>
            <a:xfrm>
              <a:off x="357166" y="3368824"/>
              <a:ext cx="6111713" cy="1571636"/>
              <a:chOff x="357166" y="2595546"/>
              <a:chExt cx="6111713" cy="1571636"/>
            </a:xfrm>
          </p:grpSpPr>
          <p:grpSp>
            <p:nvGrpSpPr>
              <p:cNvPr id="58" name="グループ化 175"/>
              <p:cNvGrpSpPr/>
              <p:nvPr/>
            </p:nvGrpSpPr>
            <p:grpSpPr>
              <a:xfrm>
                <a:off x="357166" y="2595546"/>
                <a:ext cx="6111713" cy="1571636"/>
                <a:chOff x="475149" y="4573839"/>
                <a:chExt cx="6111713" cy="1571636"/>
              </a:xfrm>
            </p:grpSpPr>
            <p:grpSp>
              <p:nvGrpSpPr>
                <p:cNvPr id="60" name="グループ化 69"/>
                <p:cNvGrpSpPr/>
                <p:nvPr/>
              </p:nvGrpSpPr>
              <p:grpSpPr>
                <a:xfrm>
                  <a:off x="3281361" y="5173643"/>
                  <a:ext cx="2677303" cy="291175"/>
                  <a:chOff x="3281361" y="7778748"/>
                  <a:chExt cx="2677303" cy="291175"/>
                </a:xfrm>
              </p:grpSpPr>
              <p:grpSp>
                <p:nvGrpSpPr>
                  <p:cNvPr id="91" name="グループ化 68"/>
                  <p:cNvGrpSpPr/>
                  <p:nvPr/>
                </p:nvGrpSpPr>
                <p:grpSpPr>
                  <a:xfrm>
                    <a:off x="3281361" y="7778748"/>
                    <a:ext cx="2674128" cy="291175"/>
                    <a:chOff x="3281361" y="8235951"/>
                    <a:chExt cx="2674128" cy="291175"/>
                  </a:xfrm>
                </p:grpSpPr>
                <p:sp>
                  <p:nvSpPr>
                    <p:cNvPr id="93" name="Rectangle 44" descr="右上がり対角線 (反転)"/>
                    <p:cNvSpPr>
                      <a:spLocks noChangeArrowheads="1"/>
                    </p:cNvSpPr>
                    <p:nvPr/>
                  </p:nvSpPr>
                  <p:spPr bwMode="auto">
                    <a:xfrm>
                      <a:off x="3281628" y="8308900"/>
                      <a:ext cx="504000" cy="216000"/>
                    </a:xfrm>
                    <a:prstGeom prst="rect">
                      <a:avLst/>
                    </a:prstGeom>
                    <a:pattFill prst="dkUpDiag">
                      <a:fgClr>
                        <a:schemeClr val="bg1">
                          <a:alpha val="39999"/>
                        </a:schemeClr>
                      </a:fgClr>
                      <a:bgClr>
                        <a:schemeClr val="tx1">
                          <a:alpha val="39999"/>
                        </a:schemeClr>
                      </a:bgClr>
                    </a:pattFill>
                    <a:ln w="6350" algn="ctr">
                      <a:solidFill>
                        <a:schemeClr val="tx1"/>
                      </a:solidFill>
                      <a:miter lim="800000"/>
                      <a:headEnd/>
                      <a:tailEnd/>
                    </a:ln>
                    <a:effectLst/>
                  </p:spPr>
                  <p:txBody>
                    <a:bodyPr wrap="square" lIns="91434" tIns="45718" rIns="91434" bIns="45718" anchor="ctr">
                      <a:spAutoFit/>
                    </a:bodyPr>
                    <a:lstStyle/>
                    <a:p>
                      <a:endParaRPr lang="ja-JP" altLang="en-US" dirty="0"/>
                    </a:p>
                  </p:txBody>
                </p:sp>
                <p:sp>
                  <p:nvSpPr>
                    <p:cNvPr id="94" name="Line 16"/>
                    <p:cNvSpPr>
                      <a:spLocks noChangeShapeType="1"/>
                    </p:cNvSpPr>
                    <p:nvPr/>
                  </p:nvSpPr>
                  <p:spPr bwMode="auto">
                    <a:xfrm>
                      <a:off x="3786190" y="8236611"/>
                      <a:ext cx="0" cy="288000"/>
                    </a:xfrm>
                    <a:prstGeom prst="line">
                      <a:avLst/>
                    </a:prstGeom>
                    <a:noFill/>
                    <a:ln w="15875">
                      <a:solidFill>
                        <a:schemeClr val="tx1"/>
                      </a:solidFill>
                      <a:round/>
                      <a:headEnd/>
                      <a:tailEnd/>
                    </a:ln>
                    <a:effectLst/>
                  </p:spPr>
                  <p:txBody>
                    <a:bodyPr lIns="91434" tIns="45718" rIns="91434" bIns="45718" anchor="ctr">
                      <a:spAutoFit/>
                    </a:bodyPr>
                    <a:lstStyle/>
                    <a:p>
                      <a:endParaRPr lang="ja-JP" altLang="en-US" dirty="0"/>
                    </a:p>
                  </p:txBody>
                </p:sp>
                <p:sp>
                  <p:nvSpPr>
                    <p:cNvPr id="95" name="Rectangle 45" descr="右上がり対角線 (反転)"/>
                    <p:cNvSpPr>
                      <a:spLocks noChangeArrowheads="1"/>
                    </p:cNvSpPr>
                    <p:nvPr/>
                  </p:nvSpPr>
                  <p:spPr bwMode="auto">
                    <a:xfrm>
                      <a:off x="5451489" y="8310431"/>
                      <a:ext cx="504000" cy="216000"/>
                    </a:xfrm>
                    <a:prstGeom prst="rect">
                      <a:avLst/>
                    </a:prstGeom>
                    <a:pattFill prst="dkUpDiag">
                      <a:fgClr>
                        <a:schemeClr val="bg1">
                          <a:alpha val="39999"/>
                        </a:schemeClr>
                      </a:fgClr>
                      <a:bgClr>
                        <a:schemeClr val="tx1">
                          <a:alpha val="39999"/>
                        </a:schemeClr>
                      </a:bgClr>
                    </a:pattFill>
                    <a:ln w="6350" algn="ctr">
                      <a:solidFill>
                        <a:schemeClr val="tx1"/>
                      </a:solidFill>
                      <a:miter lim="800000"/>
                      <a:headEnd/>
                      <a:tailEnd/>
                    </a:ln>
                    <a:effectLst/>
                  </p:spPr>
                  <p:txBody>
                    <a:bodyPr wrap="square" lIns="91434" tIns="45718" rIns="91434" bIns="45718" anchor="ctr">
                      <a:spAutoFit/>
                    </a:bodyPr>
                    <a:lstStyle/>
                    <a:p>
                      <a:endParaRPr lang="ja-JP" altLang="en-US" dirty="0"/>
                    </a:p>
                  </p:txBody>
                </p:sp>
                <p:sp>
                  <p:nvSpPr>
                    <p:cNvPr id="96" name="Line 15"/>
                    <p:cNvSpPr>
                      <a:spLocks noChangeShapeType="1"/>
                    </p:cNvSpPr>
                    <p:nvPr/>
                  </p:nvSpPr>
                  <p:spPr bwMode="auto">
                    <a:xfrm flipH="1">
                      <a:off x="3281361" y="8235951"/>
                      <a:ext cx="0" cy="288000"/>
                    </a:xfrm>
                    <a:prstGeom prst="line">
                      <a:avLst/>
                    </a:prstGeom>
                    <a:noFill/>
                    <a:ln w="15875">
                      <a:solidFill>
                        <a:schemeClr val="tx1"/>
                      </a:solidFill>
                      <a:round/>
                      <a:headEnd/>
                      <a:tailEnd/>
                    </a:ln>
                    <a:effectLst/>
                  </p:spPr>
                  <p:txBody>
                    <a:bodyPr lIns="91434" tIns="45718" rIns="91434" bIns="45718" anchor="ctr">
                      <a:spAutoFit/>
                    </a:bodyPr>
                    <a:lstStyle/>
                    <a:p>
                      <a:endParaRPr lang="ja-JP" altLang="en-US" dirty="0"/>
                    </a:p>
                  </p:txBody>
                </p:sp>
                <p:sp>
                  <p:nvSpPr>
                    <p:cNvPr id="97" name="Line 18"/>
                    <p:cNvSpPr>
                      <a:spLocks noChangeShapeType="1"/>
                    </p:cNvSpPr>
                    <p:nvPr/>
                  </p:nvSpPr>
                  <p:spPr bwMode="auto">
                    <a:xfrm>
                      <a:off x="5953138" y="8239126"/>
                      <a:ext cx="0" cy="288000"/>
                    </a:xfrm>
                    <a:prstGeom prst="line">
                      <a:avLst/>
                    </a:prstGeom>
                    <a:noFill/>
                    <a:ln w="15875">
                      <a:solidFill>
                        <a:schemeClr val="tx1"/>
                      </a:solidFill>
                      <a:round/>
                      <a:headEnd/>
                      <a:tailEnd/>
                    </a:ln>
                    <a:effectLst/>
                  </p:spPr>
                  <p:txBody>
                    <a:bodyPr lIns="91434" tIns="45718" rIns="91434" bIns="45718" anchor="ctr">
                      <a:spAutoFit/>
                    </a:bodyPr>
                    <a:lstStyle/>
                    <a:p>
                      <a:endParaRPr lang="ja-JP" altLang="en-US" dirty="0"/>
                    </a:p>
                  </p:txBody>
                </p:sp>
                <p:sp>
                  <p:nvSpPr>
                    <p:cNvPr id="98" name="Line 103"/>
                    <p:cNvSpPr>
                      <a:spLocks noChangeShapeType="1"/>
                    </p:cNvSpPr>
                    <p:nvPr/>
                  </p:nvSpPr>
                  <p:spPr bwMode="auto">
                    <a:xfrm flipH="1">
                      <a:off x="5452124" y="8236611"/>
                      <a:ext cx="0" cy="288000"/>
                    </a:xfrm>
                    <a:prstGeom prst="line">
                      <a:avLst/>
                    </a:prstGeom>
                    <a:noFill/>
                    <a:ln w="15875">
                      <a:solidFill>
                        <a:schemeClr val="tx1"/>
                      </a:solidFill>
                      <a:round/>
                      <a:headEnd/>
                      <a:tailEnd/>
                    </a:ln>
                    <a:effectLst/>
                  </p:spPr>
                  <p:txBody>
                    <a:bodyPr lIns="91434" tIns="45718" rIns="91434" bIns="45718" anchor="ctr">
                      <a:spAutoFit/>
                    </a:bodyPr>
                    <a:lstStyle/>
                    <a:p>
                      <a:endParaRPr lang="ja-JP" altLang="en-US" dirty="0"/>
                    </a:p>
                  </p:txBody>
                </p:sp>
                <p:sp>
                  <p:nvSpPr>
                    <p:cNvPr id="99" name="Line 113"/>
                    <p:cNvSpPr>
                      <a:spLocks noChangeShapeType="1"/>
                    </p:cNvSpPr>
                    <p:nvPr/>
                  </p:nvSpPr>
                  <p:spPr bwMode="auto">
                    <a:xfrm>
                      <a:off x="3281628" y="8309000"/>
                      <a:ext cx="504000" cy="0"/>
                    </a:xfrm>
                    <a:prstGeom prst="line">
                      <a:avLst/>
                    </a:prstGeom>
                    <a:noFill/>
                    <a:ln w="6350">
                      <a:solidFill>
                        <a:schemeClr val="tx1">
                          <a:lumMod val="95000"/>
                          <a:lumOff val="5000"/>
                        </a:schemeClr>
                      </a:solidFill>
                      <a:round/>
                      <a:headEnd type="triangle" w="med" len="med"/>
                      <a:tailEnd type="triangle" w="med" len="med"/>
                    </a:ln>
                    <a:effectLst/>
                  </p:spPr>
                  <p:txBody>
                    <a:bodyPr lIns="91434" tIns="45718" rIns="91434" bIns="45718" anchor="ctr">
                      <a:spAutoFit/>
                    </a:bodyPr>
                    <a:lstStyle/>
                    <a:p>
                      <a:endParaRPr lang="ja-JP" altLang="en-US" dirty="0"/>
                    </a:p>
                  </p:txBody>
                </p:sp>
              </p:grpSp>
              <p:sp>
                <p:nvSpPr>
                  <p:cNvPr id="92" name="Line 49"/>
                  <p:cNvSpPr>
                    <a:spLocks noChangeShapeType="1"/>
                  </p:cNvSpPr>
                  <p:nvPr/>
                </p:nvSpPr>
                <p:spPr bwMode="auto">
                  <a:xfrm>
                    <a:off x="5454664" y="7854021"/>
                    <a:ext cx="504000" cy="0"/>
                  </a:xfrm>
                  <a:prstGeom prst="line">
                    <a:avLst/>
                  </a:prstGeom>
                  <a:noFill/>
                  <a:ln w="6350">
                    <a:solidFill>
                      <a:schemeClr val="tx1"/>
                    </a:solidFill>
                    <a:round/>
                    <a:headEnd type="triangle" w="med" len="med"/>
                    <a:tailEnd type="triangle" w="med" len="med"/>
                  </a:ln>
                  <a:effectLst/>
                </p:spPr>
                <p:txBody>
                  <a:bodyPr lIns="91434" tIns="45718" rIns="91434" bIns="45718" anchor="ctr">
                    <a:spAutoFit/>
                  </a:bodyPr>
                  <a:lstStyle/>
                  <a:p>
                    <a:endParaRPr lang="ja-JP" altLang="en-US" dirty="0"/>
                  </a:p>
                </p:txBody>
              </p:sp>
            </p:grpSp>
            <p:grpSp>
              <p:nvGrpSpPr>
                <p:cNvPr id="61" name="グループ化 52"/>
                <p:cNvGrpSpPr/>
                <p:nvPr/>
              </p:nvGrpSpPr>
              <p:grpSpPr>
                <a:xfrm>
                  <a:off x="475149" y="4573839"/>
                  <a:ext cx="6111713" cy="1571636"/>
                  <a:chOff x="475149" y="4562087"/>
                  <a:chExt cx="6111713" cy="1571636"/>
                </a:xfrm>
              </p:grpSpPr>
              <p:grpSp>
                <p:nvGrpSpPr>
                  <p:cNvPr id="62" name="グループ化 64"/>
                  <p:cNvGrpSpPr/>
                  <p:nvPr/>
                </p:nvGrpSpPr>
                <p:grpSpPr>
                  <a:xfrm>
                    <a:off x="475149" y="4733066"/>
                    <a:ext cx="5760000" cy="720000"/>
                    <a:chOff x="475149" y="7804900"/>
                    <a:chExt cx="5760000" cy="720000"/>
                  </a:xfrm>
                </p:grpSpPr>
                <p:sp>
                  <p:nvSpPr>
                    <p:cNvPr id="81" name="Line 11"/>
                    <p:cNvSpPr>
                      <a:spLocks noChangeShapeType="1"/>
                    </p:cNvSpPr>
                    <p:nvPr/>
                  </p:nvSpPr>
                  <p:spPr bwMode="auto">
                    <a:xfrm>
                      <a:off x="475149" y="8524900"/>
                      <a:ext cx="5760000" cy="0"/>
                    </a:xfrm>
                    <a:prstGeom prst="line">
                      <a:avLst/>
                    </a:prstGeom>
                    <a:noFill/>
                    <a:ln w="6350">
                      <a:solidFill>
                        <a:schemeClr val="tx1"/>
                      </a:solidFill>
                      <a:round/>
                      <a:headEnd/>
                      <a:tailEnd/>
                    </a:ln>
                    <a:effectLst/>
                  </p:spPr>
                  <p:txBody>
                    <a:bodyPr wrap="square" lIns="91434" tIns="45718" rIns="91434" bIns="45718" anchor="ctr">
                      <a:spAutoFit/>
                    </a:bodyPr>
                    <a:lstStyle/>
                    <a:p>
                      <a:endParaRPr lang="ja-JP" altLang="en-US" dirty="0"/>
                    </a:p>
                  </p:txBody>
                </p:sp>
                <p:sp>
                  <p:nvSpPr>
                    <p:cNvPr id="82" name="Line 14"/>
                    <p:cNvSpPr>
                      <a:spLocks noChangeShapeType="1"/>
                    </p:cNvSpPr>
                    <p:nvPr/>
                  </p:nvSpPr>
                  <p:spPr bwMode="auto">
                    <a:xfrm>
                      <a:off x="714356" y="7947270"/>
                      <a:ext cx="0" cy="577630"/>
                    </a:xfrm>
                    <a:prstGeom prst="line">
                      <a:avLst/>
                    </a:prstGeom>
                    <a:noFill/>
                    <a:ln w="6350">
                      <a:solidFill>
                        <a:schemeClr val="tx1"/>
                      </a:solidFill>
                      <a:round/>
                      <a:headEnd/>
                      <a:tailEnd/>
                    </a:ln>
                    <a:effectLst/>
                  </p:spPr>
                  <p:txBody>
                    <a:bodyPr wrap="square" lIns="91434" tIns="45718" rIns="91434" bIns="45718" anchor="ctr">
                      <a:spAutoFit/>
                    </a:bodyPr>
                    <a:lstStyle/>
                    <a:p>
                      <a:endParaRPr lang="ja-JP" altLang="en-US" dirty="0"/>
                    </a:p>
                  </p:txBody>
                </p:sp>
                <p:sp>
                  <p:nvSpPr>
                    <p:cNvPr id="83" name="Line 17"/>
                    <p:cNvSpPr>
                      <a:spLocks noChangeShapeType="1"/>
                    </p:cNvSpPr>
                    <p:nvPr/>
                  </p:nvSpPr>
                  <p:spPr bwMode="auto">
                    <a:xfrm>
                      <a:off x="5392751" y="7804900"/>
                      <a:ext cx="0" cy="720000"/>
                    </a:xfrm>
                    <a:prstGeom prst="line">
                      <a:avLst/>
                    </a:prstGeom>
                    <a:noFill/>
                    <a:ln w="6350">
                      <a:solidFill>
                        <a:schemeClr val="tx1"/>
                      </a:solidFill>
                      <a:round/>
                      <a:headEnd/>
                      <a:tailEnd/>
                    </a:ln>
                    <a:effectLst/>
                  </p:spPr>
                  <p:txBody>
                    <a:bodyPr wrap="square" lIns="91434" tIns="45718" rIns="91434" bIns="45718" anchor="ctr">
                      <a:spAutoFit/>
                    </a:bodyPr>
                    <a:lstStyle/>
                    <a:p>
                      <a:endParaRPr lang="ja-JP" altLang="en-US" dirty="0"/>
                    </a:p>
                  </p:txBody>
                </p:sp>
                <p:sp>
                  <p:nvSpPr>
                    <p:cNvPr id="84" name="Line 19"/>
                    <p:cNvSpPr>
                      <a:spLocks noChangeShapeType="1"/>
                    </p:cNvSpPr>
                    <p:nvPr/>
                  </p:nvSpPr>
                  <p:spPr bwMode="auto">
                    <a:xfrm>
                      <a:off x="1071546" y="7804900"/>
                      <a:ext cx="0" cy="720000"/>
                    </a:xfrm>
                    <a:prstGeom prst="line">
                      <a:avLst/>
                    </a:prstGeom>
                    <a:noFill/>
                    <a:ln w="25400">
                      <a:solidFill>
                        <a:srgbClr val="FF0000"/>
                      </a:solidFill>
                      <a:round/>
                      <a:headEnd/>
                      <a:tailEnd/>
                    </a:ln>
                    <a:effectLst/>
                  </p:spPr>
                  <p:txBody>
                    <a:bodyPr wrap="square" lIns="91434" tIns="45718" rIns="91434" bIns="45718" anchor="ctr">
                      <a:spAutoFit/>
                    </a:bodyPr>
                    <a:lstStyle/>
                    <a:p>
                      <a:endParaRPr lang="ja-JP" altLang="en-US" dirty="0"/>
                    </a:p>
                  </p:txBody>
                </p:sp>
                <p:sp>
                  <p:nvSpPr>
                    <p:cNvPr id="85" name="Line 29"/>
                    <p:cNvSpPr>
                      <a:spLocks noChangeShapeType="1"/>
                    </p:cNvSpPr>
                    <p:nvPr/>
                  </p:nvSpPr>
                  <p:spPr bwMode="auto">
                    <a:xfrm flipH="1">
                      <a:off x="1081072" y="7920058"/>
                      <a:ext cx="504000" cy="0"/>
                    </a:xfrm>
                    <a:prstGeom prst="line">
                      <a:avLst/>
                    </a:prstGeom>
                    <a:noFill/>
                    <a:ln w="6350">
                      <a:solidFill>
                        <a:schemeClr val="tx1"/>
                      </a:solidFill>
                      <a:round/>
                      <a:headEnd/>
                      <a:tailEnd type="triangle" w="med" len="med"/>
                    </a:ln>
                    <a:effectLst/>
                  </p:spPr>
                  <p:txBody>
                    <a:bodyPr wrap="square" lIns="91434" tIns="45718" rIns="91434" bIns="45718" anchor="ctr">
                      <a:spAutoFit/>
                    </a:bodyPr>
                    <a:lstStyle/>
                    <a:p>
                      <a:endParaRPr lang="ja-JP" altLang="en-US" dirty="0"/>
                    </a:p>
                  </p:txBody>
                </p:sp>
                <p:sp>
                  <p:nvSpPr>
                    <p:cNvPr id="86" name="Line 95"/>
                    <p:cNvSpPr>
                      <a:spLocks noChangeShapeType="1"/>
                    </p:cNvSpPr>
                    <p:nvPr/>
                  </p:nvSpPr>
                  <p:spPr bwMode="auto">
                    <a:xfrm>
                      <a:off x="977248" y="8093100"/>
                      <a:ext cx="0" cy="431800"/>
                    </a:xfrm>
                    <a:prstGeom prst="line">
                      <a:avLst/>
                    </a:prstGeom>
                    <a:noFill/>
                    <a:ln w="6350">
                      <a:solidFill>
                        <a:schemeClr val="tx1"/>
                      </a:solidFill>
                      <a:round/>
                      <a:headEnd/>
                      <a:tailEnd/>
                    </a:ln>
                    <a:effectLst/>
                  </p:spPr>
                  <p:txBody>
                    <a:bodyPr lIns="91434" tIns="45718" rIns="91434" bIns="45718" anchor="ctr">
                      <a:spAutoFit/>
                    </a:bodyPr>
                    <a:lstStyle/>
                    <a:p>
                      <a:endParaRPr lang="ja-JP" altLang="en-US" dirty="0"/>
                    </a:p>
                  </p:txBody>
                </p:sp>
                <p:sp>
                  <p:nvSpPr>
                    <p:cNvPr id="87" name="Line 101"/>
                    <p:cNvSpPr>
                      <a:spLocks noChangeShapeType="1"/>
                    </p:cNvSpPr>
                    <p:nvPr/>
                  </p:nvSpPr>
                  <p:spPr bwMode="auto">
                    <a:xfrm flipH="1">
                      <a:off x="3230561" y="7873725"/>
                      <a:ext cx="0" cy="648000"/>
                    </a:xfrm>
                    <a:prstGeom prst="line">
                      <a:avLst/>
                    </a:prstGeom>
                    <a:noFill/>
                    <a:ln w="6350">
                      <a:solidFill>
                        <a:schemeClr val="tx1"/>
                      </a:solidFill>
                      <a:round/>
                      <a:headEnd/>
                      <a:tailEnd/>
                    </a:ln>
                    <a:effectLst/>
                  </p:spPr>
                  <p:txBody>
                    <a:bodyPr wrap="square" lIns="91434" tIns="45718" rIns="91434" bIns="45718" anchor="ctr">
                      <a:spAutoFit/>
                    </a:bodyPr>
                    <a:lstStyle/>
                    <a:p>
                      <a:endParaRPr lang="ja-JP" altLang="en-US" dirty="0"/>
                    </a:p>
                  </p:txBody>
                </p:sp>
                <p:sp>
                  <p:nvSpPr>
                    <p:cNvPr id="88" name="Line 112"/>
                    <p:cNvSpPr>
                      <a:spLocks noChangeShapeType="1"/>
                    </p:cNvSpPr>
                    <p:nvPr/>
                  </p:nvSpPr>
                  <p:spPr bwMode="auto">
                    <a:xfrm>
                      <a:off x="4887160" y="7920058"/>
                      <a:ext cx="504000" cy="0"/>
                    </a:xfrm>
                    <a:prstGeom prst="line">
                      <a:avLst/>
                    </a:prstGeom>
                    <a:noFill/>
                    <a:ln w="6350">
                      <a:solidFill>
                        <a:schemeClr val="tx1"/>
                      </a:solidFill>
                      <a:round/>
                      <a:headEnd/>
                      <a:tailEnd type="triangle" w="med" len="med"/>
                    </a:ln>
                    <a:effectLst/>
                  </p:spPr>
                  <p:txBody>
                    <a:bodyPr wrap="square" lIns="91434" tIns="45718" rIns="91434" bIns="45718" anchor="ctr">
                      <a:spAutoFit/>
                    </a:bodyPr>
                    <a:lstStyle/>
                    <a:p>
                      <a:endParaRPr lang="ja-JP" altLang="en-US" dirty="0"/>
                    </a:p>
                  </p:txBody>
                </p:sp>
                <p:sp>
                  <p:nvSpPr>
                    <p:cNvPr id="89" name="Line 30"/>
                    <p:cNvSpPr>
                      <a:spLocks noChangeShapeType="1"/>
                    </p:cNvSpPr>
                    <p:nvPr/>
                  </p:nvSpPr>
                  <p:spPr bwMode="auto">
                    <a:xfrm>
                      <a:off x="2728909" y="7920058"/>
                      <a:ext cx="504000" cy="0"/>
                    </a:xfrm>
                    <a:prstGeom prst="line">
                      <a:avLst/>
                    </a:prstGeom>
                    <a:noFill/>
                    <a:ln w="6350">
                      <a:solidFill>
                        <a:schemeClr val="tx1"/>
                      </a:solidFill>
                      <a:round/>
                      <a:headEnd/>
                      <a:tailEnd type="triangle" w="med" len="med"/>
                    </a:ln>
                    <a:effectLst/>
                  </p:spPr>
                  <p:txBody>
                    <a:bodyPr lIns="91434" tIns="45718" rIns="91434" bIns="45718" anchor="ctr">
                      <a:spAutoFit/>
                    </a:bodyPr>
                    <a:lstStyle/>
                    <a:p>
                      <a:endParaRPr lang="ja-JP" altLang="en-US" dirty="0"/>
                    </a:p>
                  </p:txBody>
                </p:sp>
                <p:sp>
                  <p:nvSpPr>
                    <p:cNvPr id="90" name="Line 110"/>
                    <p:cNvSpPr>
                      <a:spLocks noChangeShapeType="1"/>
                    </p:cNvSpPr>
                    <p:nvPr/>
                  </p:nvSpPr>
                  <p:spPr bwMode="auto">
                    <a:xfrm flipH="1">
                      <a:off x="3228975" y="7920058"/>
                      <a:ext cx="504000" cy="0"/>
                    </a:xfrm>
                    <a:prstGeom prst="line">
                      <a:avLst/>
                    </a:prstGeom>
                    <a:noFill/>
                    <a:ln w="6350">
                      <a:solidFill>
                        <a:schemeClr val="tx1"/>
                      </a:solidFill>
                      <a:round/>
                      <a:headEnd/>
                      <a:tailEnd type="triangle" w="med" len="med"/>
                    </a:ln>
                    <a:effectLst/>
                  </p:spPr>
                  <p:txBody>
                    <a:bodyPr lIns="91434" tIns="45718" rIns="91434" bIns="45718" anchor="ctr">
                      <a:spAutoFit/>
                    </a:bodyPr>
                    <a:lstStyle/>
                    <a:p>
                      <a:endParaRPr lang="ja-JP" altLang="en-US" dirty="0"/>
                    </a:p>
                  </p:txBody>
                </p:sp>
              </p:grpSp>
              <p:grpSp>
                <p:nvGrpSpPr>
                  <p:cNvPr id="63" name="グループ化 67"/>
                  <p:cNvGrpSpPr/>
                  <p:nvPr/>
                </p:nvGrpSpPr>
                <p:grpSpPr>
                  <a:xfrm>
                    <a:off x="588568" y="4562087"/>
                    <a:ext cx="5998294" cy="1571636"/>
                    <a:chOff x="588568" y="7633921"/>
                    <a:chExt cx="5998294" cy="1571636"/>
                  </a:xfrm>
                </p:grpSpPr>
                <p:sp>
                  <p:nvSpPr>
                    <p:cNvPr id="64" name="Rectangle 26"/>
                    <p:cNvSpPr>
                      <a:spLocks noChangeArrowheads="1"/>
                    </p:cNvSpPr>
                    <p:nvPr/>
                  </p:nvSpPr>
                  <p:spPr bwMode="auto">
                    <a:xfrm>
                      <a:off x="3071078" y="7703359"/>
                      <a:ext cx="315059" cy="123111"/>
                    </a:xfrm>
                    <a:prstGeom prst="rect">
                      <a:avLst/>
                    </a:prstGeom>
                    <a:noFill/>
                    <a:ln w="6350" algn="ctr">
                      <a:noFill/>
                      <a:miter lim="800000"/>
                      <a:headEnd/>
                      <a:tailEnd/>
                    </a:ln>
                    <a:effectLst/>
                  </p:spPr>
                  <p:txBody>
                    <a:bodyPr wrap="square" lIns="0" tIns="0" rIns="0" bIns="0">
                      <a:spAutoFit/>
                    </a:bodyPr>
                    <a:lstStyle/>
                    <a:p>
                      <a:pPr algn="ctr"/>
                      <a:r>
                        <a:rPr lang="ja-JP" altLang="en-US" sz="800" b="0" dirty="0" smtClean="0"/>
                        <a:t>４</a:t>
                      </a:r>
                      <a:r>
                        <a:rPr lang="en-US" altLang="ja-JP" sz="800" b="0" dirty="0" smtClean="0"/>
                        <a:t>/15</a:t>
                      </a:r>
                      <a:endParaRPr lang="en-US" altLang="ja-JP" sz="800" b="0" u="sng" dirty="0"/>
                    </a:p>
                  </p:txBody>
                </p:sp>
                <p:sp>
                  <p:nvSpPr>
                    <p:cNvPr id="65" name="Rectangle 102"/>
                    <p:cNvSpPr>
                      <a:spLocks noChangeArrowheads="1"/>
                    </p:cNvSpPr>
                    <p:nvPr/>
                  </p:nvSpPr>
                  <p:spPr bwMode="auto">
                    <a:xfrm>
                      <a:off x="3215714" y="8083852"/>
                      <a:ext cx="313299" cy="123111"/>
                    </a:xfrm>
                    <a:prstGeom prst="rect">
                      <a:avLst/>
                    </a:prstGeom>
                    <a:noFill/>
                    <a:ln w="6350" algn="ctr">
                      <a:noFill/>
                      <a:miter lim="800000"/>
                      <a:headEnd/>
                      <a:tailEnd/>
                    </a:ln>
                    <a:effectLst/>
                  </p:spPr>
                  <p:txBody>
                    <a:bodyPr wrap="square" lIns="0" tIns="0" rIns="0" bIns="0">
                      <a:spAutoFit/>
                    </a:bodyPr>
                    <a:lstStyle/>
                    <a:p>
                      <a:pPr algn="ctr"/>
                      <a:r>
                        <a:rPr lang="ja-JP" altLang="en-US" sz="800" b="0" dirty="0" smtClean="0"/>
                        <a:t>４</a:t>
                      </a:r>
                      <a:r>
                        <a:rPr lang="en-US" altLang="ja-JP" sz="800" b="0" dirty="0" smtClean="0"/>
                        <a:t>/16</a:t>
                      </a:r>
                      <a:endParaRPr lang="en-US" altLang="ja-JP" sz="800" b="0" u="sng" dirty="0"/>
                    </a:p>
                  </p:txBody>
                </p:sp>
                <p:sp>
                  <p:nvSpPr>
                    <p:cNvPr id="66" name="Rectangle 28"/>
                    <p:cNvSpPr>
                      <a:spLocks noChangeArrowheads="1"/>
                    </p:cNvSpPr>
                    <p:nvPr/>
                  </p:nvSpPr>
                  <p:spPr bwMode="auto">
                    <a:xfrm>
                      <a:off x="5810269" y="8082699"/>
                      <a:ext cx="285751" cy="123111"/>
                    </a:xfrm>
                    <a:prstGeom prst="rect">
                      <a:avLst/>
                    </a:prstGeom>
                    <a:noFill/>
                    <a:ln w="6350" algn="ctr">
                      <a:noFill/>
                      <a:miter lim="800000"/>
                      <a:headEnd/>
                      <a:tailEnd/>
                    </a:ln>
                    <a:effectLst/>
                  </p:spPr>
                  <p:txBody>
                    <a:bodyPr wrap="square" lIns="0" tIns="0" rIns="0" bIns="0">
                      <a:spAutoFit/>
                    </a:bodyPr>
                    <a:lstStyle/>
                    <a:p>
                      <a:pPr algn="ctr"/>
                      <a:r>
                        <a:rPr lang="en-US" altLang="ja-JP" sz="800" b="0" dirty="0" smtClean="0"/>
                        <a:t>12/15</a:t>
                      </a:r>
                      <a:endParaRPr lang="en-US" altLang="ja-JP" sz="800" b="0" u="sng" dirty="0"/>
                    </a:p>
                  </p:txBody>
                </p:sp>
                <p:sp>
                  <p:nvSpPr>
                    <p:cNvPr id="67" name="Rectangle 31"/>
                    <p:cNvSpPr>
                      <a:spLocks noChangeArrowheads="1"/>
                    </p:cNvSpPr>
                    <p:nvPr/>
                  </p:nvSpPr>
                  <p:spPr bwMode="auto">
                    <a:xfrm>
                      <a:off x="1643050" y="7755157"/>
                      <a:ext cx="1166245" cy="307777"/>
                    </a:xfrm>
                    <a:prstGeom prst="rect">
                      <a:avLst/>
                    </a:prstGeom>
                    <a:noFill/>
                    <a:ln w="6350" algn="ctr">
                      <a:noFill/>
                      <a:miter lim="800000"/>
                      <a:headEnd/>
                      <a:tailEnd/>
                    </a:ln>
                    <a:effectLst/>
                  </p:spPr>
                  <p:txBody>
                    <a:bodyPr wrap="square" lIns="0" tIns="0" rIns="0" bIns="0">
                      <a:spAutoFit/>
                    </a:bodyPr>
                    <a:lstStyle/>
                    <a:p>
                      <a:pPr algn="ctr"/>
                      <a:r>
                        <a:rPr lang="ja-JP" altLang="en-US" b="0" dirty="0">
                          <a:solidFill>
                            <a:schemeClr val="tx1"/>
                          </a:solidFill>
                        </a:rPr>
                        <a:t>６か月</a:t>
                      </a:r>
                    </a:p>
                    <a:p>
                      <a:pPr algn="ctr"/>
                      <a:r>
                        <a:rPr lang="ja-JP" altLang="en-US" sz="900" b="0" dirty="0">
                          <a:solidFill>
                            <a:schemeClr val="tx1"/>
                          </a:solidFill>
                        </a:rPr>
                        <a:t>支給対象期（第１期）</a:t>
                      </a:r>
                    </a:p>
                  </p:txBody>
                </p:sp>
                <p:sp>
                  <p:nvSpPr>
                    <p:cNvPr id="68" name="Rectangle 46"/>
                    <p:cNvSpPr>
                      <a:spLocks noChangeArrowheads="1"/>
                    </p:cNvSpPr>
                    <p:nvPr/>
                  </p:nvSpPr>
                  <p:spPr bwMode="auto">
                    <a:xfrm flipH="1">
                      <a:off x="647295" y="8563000"/>
                      <a:ext cx="138499" cy="466728"/>
                    </a:xfrm>
                    <a:prstGeom prst="rect">
                      <a:avLst/>
                    </a:prstGeom>
                    <a:noFill/>
                    <a:ln w="6350" algn="ctr">
                      <a:noFill/>
                      <a:miter lim="800000"/>
                      <a:headEnd/>
                      <a:tailEnd/>
                    </a:ln>
                    <a:effectLst/>
                  </p:spPr>
                  <p:txBody>
                    <a:bodyPr vert="eaVert" wrap="square" lIns="0" tIns="0" rIns="0" bIns="0">
                      <a:spAutoFit/>
                    </a:bodyPr>
                    <a:lstStyle/>
                    <a:p>
                      <a:r>
                        <a:rPr lang="ja-JP" altLang="en-US" sz="900" b="0" dirty="0"/>
                        <a:t>雇入れ日</a:t>
                      </a:r>
                    </a:p>
                  </p:txBody>
                </p:sp>
                <p:sp>
                  <p:nvSpPr>
                    <p:cNvPr id="69" name="AutoShape 52"/>
                    <p:cNvSpPr>
                      <a:spLocks noChangeArrowheads="1"/>
                    </p:cNvSpPr>
                    <p:nvPr/>
                  </p:nvSpPr>
                  <p:spPr bwMode="auto">
                    <a:xfrm>
                      <a:off x="4857760" y="8806456"/>
                      <a:ext cx="1729102" cy="399101"/>
                    </a:xfrm>
                    <a:prstGeom prst="wedgeRectCallout">
                      <a:avLst>
                        <a:gd name="adj1" fmla="val -2541"/>
                        <a:gd name="adj2" fmla="val -109915"/>
                      </a:avLst>
                    </a:prstGeom>
                    <a:noFill/>
                    <a:ln w="6350" algn="ctr">
                      <a:solidFill>
                        <a:schemeClr val="tx1"/>
                      </a:solidFill>
                      <a:miter lim="800000"/>
                      <a:headEnd/>
                      <a:tailEnd/>
                    </a:ln>
                    <a:effectLst/>
                  </p:spPr>
                  <p:txBody>
                    <a:bodyPr lIns="91434" tIns="45718" rIns="91434" bIns="45718" anchor="ctr"/>
                    <a:lstStyle/>
                    <a:p>
                      <a:pPr algn="ctr"/>
                      <a:r>
                        <a:rPr lang="ja-JP" altLang="en-US" sz="1000" b="0" dirty="0">
                          <a:solidFill>
                            <a:schemeClr val="tx1"/>
                          </a:solidFill>
                        </a:rPr>
                        <a:t>支給申請期間（</a:t>
                      </a:r>
                      <a:r>
                        <a:rPr lang="ja-JP" altLang="en-US" sz="1000" b="0" dirty="0" smtClean="0">
                          <a:solidFill>
                            <a:schemeClr val="tx1"/>
                          </a:solidFill>
                        </a:rPr>
                        <a:t>第２期）</a:t>
                      </a:r>
                      <a:endParaRPr lang="en-US" altLang="ja-JP" sz="1000" b="0" dirty="0" smtClean="0">
                        <a:solidFill>
                          <a:schemeClr val="tx1"/>
                        </a:solidFill>
                      </a:endParaRPr>
                    </a:p>
                    <a:p>
                      <a:pPr algn="ctr"/>
                      <a:r>
                        <a:rPr lang="en-US" altLang="ja-JP" sz="1000" b="0" dirty="0" smtClean="0"/>
                        <a:t>10</a:t>
                      </a:r>
                      <a:r>
                        <a:rPr lang="ja-JP" altLang="en-US" sz="1000" b="0" dirty="0" smtClean="0"/>
                        <a:t>月</a:t>
                      </a:r>
                      <a:r>
                        <a:rPr lang="en-US" altLang="ja-JP" sz="1000" b="0" dirty="0" smtClean="0"/>
                        <a:t>16</a:t>
                      </a:r>
                      <a:r>
                        <a:rPr lang="ja-JP" altLang="en-US" sz="1000" b="0" dirty="0" smtClean="0"/>
                        <a:t>日から</a:t>
                      </a:r>
                      <a:r>
                        <a:rPr lang="en-US" altLang="ja-JP" sz="1000" b="0" dirty="0" smtClean="0"/>
                        <a:t>12</a:t>
                      </a:r>
                      <a:r>
                        <a:rPr lang="ja-JP" altLang="en-US" sz="1000" b="0" dirty="0" smtClean="0"/>
                        <a:t>月</a:t>
                      </a:r>
                      <a:r>
                        <a:rPr lang="en-US" altLang="ja-JP" sz="1000" b="0" dirty="0" smtClean="0"/>
                        <a:t>15</a:t>
                      </a:r>
                      <a:r>
                        <a:rPr lang="ja-JP" altLang="en-US" sz="1000" b="0" dirty="0" smtClean="0"/>
                        <a:t>日</a:t>
                      </a:r>
                      <a:endParaRPr lang="ja-JP" altLang="en-US" sz="1000" b="0" dirty="0"/>
                    </a:p>
                  </p:txBody>
                </p:sp>
                <p:sp>
                  <p:nvSpPr>
                    <p:cNvPr id="70" name="Rectangle 96"/>
                    <p:cNvSpPr>
                      <a:spLocks noChangeArrowheads="1"/>
                    </p:cNvSpPr>
                    <p:nvPr/>
                  </p:nvSpPr>
                  <p:spPr bwMode="auto">
                    <a:xfrm>
                      <a:off x="908154" y="8562999"/>
                      <a:ext cx="138499" cy="642558"/>
                    </a:xfrm>
                    <a:prstGeom prst="rect">
                      <a:avLst/>
                    </a:prstGeom>
                    <a:noFill/>
                    <a:ln w="6350" algn="ctr">
                      <a:noFill/>
                      <a:miter lim="800000"/>
                      <a:headEnd/>
                      <a:tailEnd/>
                    </a:ln>
                    <a:effectLst/>
                  </p:spPr>
                  <p:txBody>
                    <a:bodyPr vert="eaVert" wrap="square" lIns="0" tIns="0" rIns="0" bIns="0">
                      <a:spAutoFit/>
                    </a:bodyPr>
                    <a:lstStyle/>
                    <a:p>
                      <a:r>
                        <a:rPr lang="ja-JP" altLang="en-US" sz="900" b="0" dirty="0"/>
                        <a:t>賃金締切日</a:t>
                      </a:r>
                    </a:p>
                  </p:txBody>
                </p:sp>
                <p:sp>
                  <p:nvSpPr>
                    <p:cNvPr id="71" name="Rectangle 98"/>
                    <p:cNvSpPr>
                      <a:spLocks noChangeArrowheads="1"/>
                    </p:cNvSpPr>
                    <p:nvPr/>
                  </p:nvSpPr>
                  <p:spPr bwMode="auto">
                    <a:xfrm>
                      <a:off x="811842" y="7954111"/>
                      <a:ext cx="258116" cy="123111"/>
                    </a:xfrm>
                    <a:prstGeom prst="rect">
                      <a:avLst/>
                    </a:prstGeom>
                    <a:noFill/>
                    <a:ln w="6350" algn="ctr">
                      <a:noFill/>
                      <a:miter lim="800000"/>
                      <a:headEnd/>
                      <a:tailEnd/>
                    </a:ln>
                    <a:effectLst/>
                  </p:spPr>
                  <p:txBody>
                    <a:bodyPr wrap="square" lIns="0" tIns="0" rIns="0" bIns="0">
                      <a:spAutoFit/>
                    </a:bodyPr>
                    <a:lstStyle/>
                    <a:p>
                      <a:pPr algn="ctr"/>
                      <a:r>
                        <a:rPr lang="en-US" altLang="ja-JP" sz="800" b="0" dirty="0" smtClean="0"/>
                        <a:t>10/15</a:t>
                      </a:r>
                      <a:endParaRPr lang="en-US" altLang="ja-JP" sz="800" b="0" u="sng" dirty="0"/>
                    </a:p>
                  </p:txBody>
                </p:sp>
                <p:sp>
                  <p:nvSpPr>
                    <p:cNvPr id="72" name="Rectangle 99"/>
                    <p:cNvSpPr>
                      <a:spLocks noChangeArrowheads="1"/>
                    </p:cNvSpPr>
                    <p:nvPr/>
                  </p:nvSpPr>
                  <p:spPr bwMode="auto">
                    <a:xfrm>
                      <a:off x="588568" y="7814897"/>
                      <a:ext cx="260726" cy="138499"/>
                    </a:xfrm>
                    <a:prstGeom prst="rect">
                      <a:avLst/>
                    </a:prstGeom>
                    <a:noFill/>
                    <a:ln w="6350" algn="ctr">
                      <a:noFill/>
                      <a:miter lim="800000"/>
                      <a:headEnd/>
                      <a:tailEnd/>
                    </a:ln>
                    <a:effectLst/>
                  </p:spPr>
                  <p:txBody>
                    <a:bodyPr wrap="square" lIns="0" tIns="0" rIns="0" bIns="0">
                      <a:spAutoFit/>
                    </a:bodyPr>
                    <a:lstStyle/>
                    <a:p>
                      <a:pPr algn="ctr"/>
                      <a:r>
                        <a:rPr lang="en-US" altLang="ja-JP" sz="900" b="0" dirty="0" smtClean="0"/>
                        <a:t>10/1</a:t>
                      </a:r>
                      <a:endParaRPr lang="en-US" altLang="ja-JP" sz="900" b="0" u="sng" dirty="0"/>
                    </a:p>
                  </p:txBody>
                </p:sp>
                <p:sp>
                  <p:nvSpPr>
                    <p:cNvPr id="73" name="Rectangle 104"/>
                    <p:cNvSpPr>
                      <a:spLocks noChangeArrowheads="1"/>
                    </p:cNvSpPr>
                    <p:nvPr/>
                  </p:nvSpPr>
                  <p:spPr bwMode="auto">
                    <a:xfrm>
                      <a:off x="5392343" y="8085084"/>
                      <a:ext cx="295683" cy="123111"/>
                    </a:xfrm>
                    <a:prstGeom prst="rect">
                      <a:avLst/>
                    </a:prstGeom>
                    <a:noFill/>
                    <a:ln w="6350" algn="ctr">
                      <a:noFill/>
                      <a:miter lim="800000"/>
                      <a:headEnd/>
                      <a:tailEnd/>
                    </a:ln>
                    <a:effectLst/>
                  </p:spPr>
                  <p:txBody>
                    <a:bodyPr wrap="square" lIns="0" tIns="0" rIns="0" bIns="0">
                      <a:spAutoFit/>
                    </a:bodyPr>
                    <a:lstStyle/>
                    <a:p>
                      <a:pPr algn="ctr"/>
                      <a:r>
                        <a:rPr lang="en-US" altLang="ja-JP" sz="800" b="0" dirty="0" smtClean="0"/>
                        <a:t>10/16</a:t>
                      </a:r>
                      <a:endParaRPr lang="en-US" altLang="ja-JP" sz="800" b="0" u="sng" dirty="0"/>
                    </a:p>
                  </p:txBody>
                </p:sp>
                <p:sp>
                  <p:nvSpPr>
                    <p:cNvPr id="74" name="AutoShape 106"/>
                    <p:cNvSpPr>
                      <a:spLocks noChangeArrowheads="1"/>
                    </p:cNvSpPr>
                    <p:nvPr/>
                  </p:nvSpPr>
                  <p:spPr bwMode="auto">
                    <a:xfrm>
                      <a:off x="1229444" y="8590044"/>
                      <a:ext cx="316768" cy="615513"/>
                    </a:xfrm>
                    <a:prstGeom prst="wedgeRectCallout">
                      <a:avLst>
                        <a:gd name="adj1" fmla="val -100540"/>
                        <a:gd name="adj2" fmla="val -58148"/>
                      </a:avLst>
                    </a:prstGeom>
                    <a:solidFill>
                      <a:srgbClr val="FFD685">
                        <a:alpha val="40000"/>
                      </a:srgbClr>
                    </a:solidFill>
                    <a:ln w="6350" algn="ctr">
                      <a:solidFill>
                        <a:schemeClr val="tx1"/>
                      </a:solidFill>
                      <a:miter lim="800000"/>
                      <a:headEnd/>
                      <a:tailEnd/>
                    </a:ln>
                    <a:effectLst/>
                  </p:spPr>
                  <p:txBody>
                    <a:bodyPr vert="eaVert" lIns="91434" tIns="45718" rIns="91434" bIns="45718" anchor="ctr"/>
                    <a:lstStyle/>
                    <a:p>
                      <a:pPr algn="ctr"/>
                      <a:r>
                        <a:rPr lang="ja-JP" altLang="en-US" sz="1050" b="0" dirty="0">
                          <a:solidFill>
                            <a:srgbClr val="FF0000"/>
                          </a:solidFill>
                        </a:rPr>
                        <a:t>起算</a:t>
                      </a:r>
                      <a:r>
                        <a:rPr lang="ja-JP" altLang="en-US" sz="1050" b="0" dirty="0" smtClean="0">
                          <a:solidFill>
                            <a:srgbClr val="FF0000"/>
                          </a:solidFill>
                        </a:rPr>
                        <a:t>日</a:t>
                      </a:r>
                      <a:endParaRPr lang="ja-JP" altLang="en-US" sz="1050" b="0" dirty="0">
                        <a:solidFill>
                          <a:srgbClr val="FF0000"/>
                        </a:solidFill>
                      </a:endParaRPr>
                    </a:p>
                  </p:txBody>
                </p:sp>
                <p:sp>
                  <p:nvSpPr>
                    <p:cNvPr id="75" name="Rectangle 114"/>
                    <p:cNvSpPr>
                      <a:spLocks noChangeArrowheads="1"/>
                    </p:cNvSpPr>
                    <p:nvPr/>
                  </p:nvSpPr>
                  <p:spPr bwMode="auto">
                    <a:xfrm>
                      <a:off x="3759763" y="7755157"/>
                      <a:ext cx="1169435" cy="307777"/>
                    </a:xfrm>
                    <a:prstGeom prst="rect">
                      <a:avLst/>
                    </a:prstGeom>
                    <a:noFill/>
                    <a:ln w="6350" algn="ctr">
                      <a:noFill/>
                      <a:miter lim="800000"/>
                      <a:headEnd/>
                      <a:tailEnd/>
                    </a:ln>
                    <a:effectLst/>
                  </p:spPr>
                  <p:txBody>
                    <a:bodyPr wrap="square" lIns="0" tIns="0" rIns="0" bIns="0">
                      <a:spAutoFit/>
                    </a:bodyPr>
                    <a:lstStyle/>
                    <a:p>
                      <a:pPr algn="ctr"/>
                      <a:r>
                        <a:rPr lang="ja-JP" altLang="en-US" b="0" dirty="0">
                          <a:solidFill>
                            <a:schemeClr val="tx1"/>
                          </a:solidFill>
                        </a:rPr>
                        <a:t>６か月</a:t>
                      </a:r>
                    </a:p>
                    <a:p>
                      <a:pPr algn="ctr"/>
                      <a:r>
                        <a:rPr lang="ja-JP" altLang="en-US" sz="900" b="0" dirty="0">
                          <a:solidFill>
                            <a:schemeClr val="tx1"/>
                          </a:solidFill>
                        </a:rPr>
                        <a:t>支給対象期（第２期）</a:t>
                      </a:r>
                    </a:p>
                  </p:txBody>
                </p:sp>
                <p:sp>
                  <p:nvSpPr>
                    <p:cNvPr id="76" name="Rectangle 27"/>
                    <p:cNvSpPr>
                      <a:spLocks noChangeArrowheads="1"/>
                    </p:cNvSpPr>
                    <p:nvPr/>
                  </p:nvSpPr>
                  <p:spPr bwMode="auto">
                    <a:xfrm>
                      <a:off x="3629025" y="8082695"/>
                      <a:ext cx="308715" cy="123111"/>
                    </a:xfrm>
                    <a:prstGeom prst="rect">
                      <a:avLst/>
                    </a:prstGeom>
                    <a:noFill/>
                    <a:ln w="6350" algn="ctr">
                      <a:noFill/>
                      <a:miter lim="800000"/>
                      <a:headEnd/>
                      <a:tailEnd/>
                    </a:ln>
                    <a:effectLst/>
                  </p:spPr>
                  <p:txBody>
                    <a:bodyPr wrap="square" lIns="0" tIns="0" rIns="0" bIns="0">
                      <a:spAutoFit/>
                    </a:bodyPr>
                    <a:lstStyle/>
                    <a:p>
                      <a:pPr algn="ctr"/>
                      <a:r>
                        <a:rPr lang="ja-JP" altLang="en-US" sz="800" b="0" dirty="0" smtClean="0"/>
                        <a:t>６</a:t>
                      </a:r>
                      <a:r>
                        <a:rPr lang="en-US" altLang="ja-JP" sz="800" b="0" dirty="0" smtClean="0"/>
                        <a:t>/15</a:t>
                      </a:r>
                      <a:endParaRPr lang="en-US" altLang="ja-JP" sz="800" b="0" u="sng" dirty="0"/>
                    </a:p>
                  </p:txBody>
                </p:sp>
                <p:sp>
                  <p:nvSpPr>
                    <p:cNvPr id="77" name="AutoShape 51"/>
                    <p:cNvSpPr>
                      <a:spLocks noChangeArrowheads="1"/>
                    </p:cNvSpPr>
                    <p:nvPr/>
                  </p:nvSpPr>
                  <p:spPr bwMode="auto">
                    <a:xfrm>
                      <a:off x="2898310" y="8806456"/>
                      <a:ext cx="1804494" cy="399101"/>
                    </a:xfrm>
                    <a:prstGeom prst="wedgeRectCallout">
                      <a:avLst>
                        <a:gd name="adj1" fmla="val -12809"/>
                        <a:gd name="adj2" fmla="val -110646"/>
                      </a:avLst>
                    </a:prstGeom>
                    <a:noFill/>
                    <a:ln w="6350" algn="ctr">
                      <a:solidFill>
                        <a:schemeClr val="tx1"/>
                      </a:solidFill>
                      <a:miter lim="800000"/>
                      <a:headEnd/>
                      <a:tailEnd/>
                    </a:ln>
                    <a:effectLst/>
                  </p:spPr>
                  <p:txBody>
                    <a:bodyPr lIns="91434" tIns="45718" rIns="91434" bIns="45718" anchor="ctr"/>
                    <a:lstStyle/>
                    <a:p>
                      <a:pPr algn="ctr"/>
                      <a:r>
                        <a:rPr lang="ja-JP" altLang="en-US" sz="1000" b="0" dirty="0">
                          <a:solidFill>
                            <a:schemeClr val="tx1"/>
                          </a:solidFill>
                        </a:rPr>
                        <a:t>支給申請期間（</a:t>
                      </a:r>
                      <a:r>
                        <a:rPr lang="ja-JP" altLang="en-US" sz="1000" b="0" dirty="0" smtClean="0">
                          <a:solidFill>
                            <a:schemeClr val="tx1"/>
                          </a:solidFill>
                        </a:rPr>
                        <a:t>第１期）</a:t>
                      </a:r>
                      <a:endParaRPr lang="en-US" altLang="ja-JP" sz="1000" b="0" dirty="0" smtClean="0">
                        <a:solidFill>
                          <a:schemeClr val="tx1"/>
                        </a:solidFill>
                      </a:endParaRPr>
                    </a:p>
                    <a:p>
                      <a:pPr algn="ctr"/>
                      <a:r>
                        <a:rPr lang="en-US" altLang="ja-JP" sz="1000" dirty="0"/>
                        <a:t>4</a:t>
                      </a:r>
                      <a:r>
                        <a:rPr lang="ja-JP" altLang="en-US" sz="1000" b="0" dirty="0" smtClean="0"/>
                        <a:t>月</a:t>
                      </a:r>
                      <a:r>
                        <a:rPr lang="en-US" altLang="ja-JP" sz="1000" b="0" dirty="0" smtClean="0"/>
                        <a:t>16</a:t>
                      </a:r>
                      <a:r>
                        <a:rPr lang="ja-JP" altLang="en-US" sz="1000" b="0" dirty="0" smtClean="0"/>
                        <a:t>日から</a:t>
                      </a:r>
                      <a:r>
                        <a:rPr lang="en-US" altLang="ja-JP" sz="1000" b="0" dirty="0" smtClean="0"/>
                        <a:t>6</a:t>
                      </a:r>
                      <a:r>
                        <a:rPr lang="ja-JP" altLang="en-US" sz="1000" b="0" dirty="0" smtClean="0"/>
                        <a:t>月</a:t>
                      </a:r>
                      <a:r>
                        <a:rPr lang="en-US" altLang="ja-JP" sz="1000" b="0" dirty="0" smtClean="0"/>
                        <a:t>15</a:t>
                      </a:r>
                      <a:r>
                        <a:rPr lang="ja-JP" altLang="en-US" sz="1000" b="0" dirty="0" smtClean="0"/>
                        <a:t>日</a:t>
                      </a:r>
                      <a:endParaRPr lang="ja-JP" altLang="en-US" sz="1000" b="0" dirty="0"/>
                    </a:p>
                  </p:txBody>
                </p:sp>
                <p:sp>
                  <p:nvSpPr>
                    <p:cNvPr id="78" name="Rectangle 33"/>
                    <p:cNvSpPr>
                      <a:spLocks noChangeArrowheads="1"/>
                    </p:cNvSpPr>
                    <p:nvPr/>
                  </p:nvSpPr>
                  <p:spPr bwMode="auto">
                    <a:xfrm>
                      <a:off x="5543569" y="8353063"/>
                      <a:ext cx="342901" cy="138499"/>
                    </a:xfrm>
                    <a:prstGeom prst="rect">
                      <a:avLst/>
                    </a:prstGeom>
                    <a:solidFill>
                      <a:schemeClr val="bg1"/>
                    </a:solidFill>
                    <a:ln w="6350" algn="ctr">
                      <a:noFill/>
                      <a:miter lim="800000"/>
                      <a:headEnd/>
                      <a:tailEnd/>
                    </a:ln>
                    <a:effectLst/>
                  </p:spPr>
                  <p:txBody>
                    <a:bodyPr wrap="square" lIns="0" tIns="0" rIns="0" bIns="0">
                      <a:spAutoFit/>
                    </a:bodyPr>
                    <a:lstStyle/>
                    <a:p>
                      <a:pPr algn="ctr"/>
                      <a:r>
                        <a:rPr lang="ja-JP" altLang="en-US" sz="900" dirty="0" smtClean="0"/>
                        <a:t>２</a:t>
                      </a:r>
                      <a:r>
                        <a:rPr lang="ja-JP" altLang="en-US" sz="900" b="0" dirty="0" smtClean="0">
                          <a:solidFill>
                            <a:schemeClr val="tx1"/>
                          </a:solidFill>
                        </a:rPr>
                        <a:t>か月</a:t>
                      </a:r>
                      <a:endParaRPr lang="ja-JP" altLang="en-US" sz="900" b="0" dirty="0">
                        <a:solidFill>
                          <a:schemeClr val="tx1"/>
                        </a:solidFill>
                      </a:endParaRPr>
                    </a:p>
                  </p:txBody>
                </p:sp>
                <p:sp>
                  <p:nvSpPr>
                    <p:cNvPr id="79" name="Rectangle 99"/>
                    <p:cNvSpPr>
                      <a:spLocks noChangeArrowheads="1"/>
                    </p:cNvSpPr>
                    <p:nvPr/>
                  </p:nvSpPr>
                  <p:spPr bwMode="auto">
                    <a:xfrm>
                      <a:off x="916757" y="7633921"/>
                      <a:ext cx="319090" cy="138499"/>
                    </a:xfrm>
                    <a:prstGeom prst="rect">
                      <a:avLst/>
                    </a:prstGeom>
                    <a:noFill/>
                    <a:ln w="6350" algn="ctr">
                      <a:noFill/>
                      <a:miter lim="800000"/>
                      <a:headEnd/>
                      <a:tailEnd/>
                    </a:ln>
                    <a:effectLst/>
                  </p:spPr>
                  <p:txBody>
                    <a:bodyPr wrap="square" lIns="0" tIns="0" rIns="0" bIns="0">
                      <a:spAutoFit/>
                    </a:bodyPr>
                    <a:lstStyle/>
                    <a:p>
                      <a:pPr algn="ctr"/>
                      <a:r>
                        <a:rPr lang="en-US" altLang="ja-JP" sz="900" b="0" dirty="0" smtClean="0"/>
                        <a:t>10/16</a:t>
                      </a:r>
                      <a:endParaRPr lang="en-US" altLang="ja-JP" sz="900" b="0" u="sng" dirty="0"/>
                    </a:p>
                  </p:txBody>
                </p:sp>
                <p:sp>
                  <p:nvSpPr>
                    <p:cNvPr id="80" name="Rectangle 98"/>
                    <p:cNvSpPr>
                      <a:spLocks noChangeArrowheads="1"/>
                    </p:cNvSpPr>
                    <p:nvPr/>
                  </p:nvSpPr>
                  <p:spPr bwMode="auto">
                    <a:xfrm>
                      <a:off x="5246700" y="7649309"/>
                      <a:ext cx="285752" cy="123111"/>
                    </a:xfrm>
                    <a:prstGeom prst="rect">
                      <a:avLst/>
                    </a:prstGeom>
                    <a:noFill/>
                    <a:ln w="6350" algn="ctr">
                      <a:noFill/>
                      <a:miter lim="800000"/>
                      <a:headEnd/>
                      <a:tailEnd/>
                    </a:ln>
                    <a:effectLst/>
                  </p:spPr>
                  <p:txBody>
                    <a:bodyPr wrap="square" lIns="0" tIns="0" rIns="0" bIns="0">
                      <a:spAutoFit/>
                    </a:bodyPr>
                    <a:lstStyle/>
                    <a:p>
                      <a:pPr algn="ctr"/>
                      <a:r>
                        <a:rPr lang="en-US" altLang="ja-JP" sz="800" b="0" dirty="0" smtClean="0"/>
                        <a:t>10/15</a:t>
                      </a:r>
                      <a:endParaRPr lang="en-US" altLang="ja-JP" sz="800" b="0" u="sng" dirty="0"/>
                    </a:p>
                  </p:txBody>
                </p:sp>
              </p:grpSp>
            </p:grpSp>
          </p:grpSp>
          <p:sp>
            <p:nvSpPr>
              <p:cNvPr id="59" name="Rectangle 33"/>
              <p:cNvSpPr>
                <a:spLocks noChangeArrowheads="1"/>
              </p:cNvSpPr>
              <p:nvPr/>
            </p:nvSpPr>
            <p:spPr bwMode="auto">
              <a:xfrm>
                <a:off x="3243261" y="3309926"/>
                <a:ext cx="342901" cy="138499"/>
              </a:xfrm>
              <a:prstGeom prst="rect">
                <a:avLst/>
              </a:prstGeom>
              <a:solidFill>
                <a:schemeClr val="bg1"/>
              </a:solidFill>
              <a:ln w="6350" algn="ctr">
                <a:noFill/>
                <a:miter lim="800000"/>
                <a:headEnd/>
                <a:tailEnd/>
              </a:ln>
              <a:effectLst/>
            </p:spPr>
            <p:txBody>
              <a:bodyPr wrap="square" lIns="0" tIns="0" rIns="0" bIns="0">
                <a:spAutoFit/>
              </a:bodyPr>
              <a:lstStyle/>
              <a:p>
                <a:pPr algn="ctr"/>
                <a:r>
                  <a:rPr lang="ja-JP" altLang="en-US" sz="900" dirty="0" smtClean="0"/>
                  <a:t>２</a:t>
                </a:r>
                <a:r>
                  <a:rPr lang="ja-JP" altLang="en-US" sz="900" b="0" dirty="0" smtClean="0">
                    <a:solidFill>
                      <a:schemeClr val="tx1"/>
                    </a:solidFill>
                  </a:rPr>
                  <a:t>か月</a:t>
                </a:r>
                <a:endParaRPr lang="ja-JP" altLang="en-US" sz="900" b="0" dirty="0">
                  <a:solidFill>
                    <a:schemeClr val="tx1"/>
                  </a:solidFill>
                </a:endParaRPr>
              </a:p>
            </p:txBody>
          </p:sp>
        </p:grpSp>
        <p:sp>
          <p:nvSpPr>
            <p:cNvPr id="2" name="角丸四角形 1"/>
            <p:cNvSpPr/>
            <p:nvPr/>
          </p:nvSpPr>
          <p:spPr bwMode="auto">
            <a:xfrm>
              <a:off x="167957" y="3008784"/>
              <a:ext cx="6500857" cy="2088232"/>
            </a:xfrm>
            <a:prstGeom prst="roundRect">
              <a:avLst>
                <a:gd name="adj" fmla="val 5625"/>
              </a:avLst>
            </a:prstGeom>
            <a:noFill/>
            <a:ln w="3175" algn="ctr">
              <a:solidFill>
                <a:schemeClr val="tx1"/>
              </a:solidFill>
              <a:round/>
              <a:headEnd/>
              <a:tailEnd/>
            </a:ln>
            <a:effectLst/>
          </p:spPr>
          <p:txBody>
            <a:bodyPr wrap="square" lIns="91425" tIns="45713" rIns="91425" bIns="45713" rtlCol="0" anchor="t" anchorCtr="0"/>
            <a:lstStyle/>
            <a:p>
              <a:pPr algn="ctr"/>
              <a:endParaRPr kumimoji="1" lang="ja-JP" altLang="en-US" sz="1600" b="1" dirty="0" smtClean="0">
                <a:latin typeface="HG丸ｺﾞｼｯｸM-PRO" pitchFamily="50" charset="-128"/>
                <a:ea typeface="HG丸ｺﾞｼｯｸM-PRO" pitchFamily="50" charset="-128"/>
              </a:endParaRPr>
            </a:p>
          </p:txBody>
        </p:sp>
      </p:grpSp>
    </p:spTree>
    <p:extLst>
      <p:ext uri="{BB962C8B-B14F-4D97-AF65-F5344CB8AC3E}">
        <p14:creationId xmlns:p14="http://schemas.microsoft.com/office/powerpoint/2010/main" val="445266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6350" algn="ctr">
          <a:solidFill>
            <a:srgbClr val="3399FF"/>
          </a:solidFill>
          <a:round/>
          <a:headEnd/>
          <a:tailEnd/>
        </a:ln>
        <a:effectLst/>
      </a:spPr>
      <a:bodyPr wrap="square" lIns="91425" tIns="45713" rIns="91425" bIns="45713" anchor="t" anchorCtr="0"/>
      <a:lstStyle>
        <a:defPPr algn="ctr">
          <a:defRPr sz="1600" b="1" dirty="0" smtClean="0">
            <a:latin typeface="HG丸ｺﾞｼｯｸM-PRO" pitchFamily="50" charset="-128"/>
            <a:ea typeface="HG丸ｺﾞｼｯｸM-PRO" pitchFamily="50" charset="-128"/>
          </a:defRPr>
        </a:defPPr>
      </a:lstStyle>
    </a:spDef>
    <a:lnDef>
      <a:spPr bwMode="auto">
        <a:xfrm>
          <a:off x="0" y="0"/>
          <a:ext cx="1" cy="1"/>
        </a:xfrm>
        <a:custGeom>
          <a:avLst/>
          <a:gdLst/>
          <a:ahLst/>
          <a:cxnLst/>
          <a:rect l="0" t="0" r="0" b="0"/>
          <a:pathLst/>
        </a:custGeom>
        <a:noFill/>
        <a:ln w="6350" cap="flat" cmpd="sng" algn="ctr">
          <a:noFill/>
          <a:prstDash val="solid"/>
          <a:round/>
          <a:headEnd type="none" w="med" len="med"/>
          <a:tailEnd type="none" w="med" len="med"/>
        </a:ln>
        <a:effectLst/>
      </a:spPr>
      <a:bodyPr vert="horz" wrap="square" lIns="91434" tIns="45718" rIns="91434" bIns="4571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100" b="0" i="0" u="none" strike="noStrike" cap="none" normalizeH="0" baseline="0" smtClean="0">
            <a:ln>
              <a:noFill/>
            </a:ln>
            <a:solidFill>
              <a:schemeClr val="tx1"/>
            </a:solidFill>
            <a:effectLst/>
            <a:latin typeface="Arial" charset="0"/>
            <a:ea typeface="ＭＳ ゴシック" pitchFamily="49"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6350" algn="ctr">
          <a:solidFill>
            <a:srgbClr val="3399FF"/>
          </a:solidFill>
          <a:round/>
          <a:headEnd/>
          <a:tailEnd/>
        </a:ln>
        <a:effectLst/>
      </a:spPr>
      <a:bodyPr wrap="square" lIns="91425" tIns="45713" rIns="91425" bIns="45713" anchor="t" anchorCtr="0"/>
      <a:lstStyle>
        <a:defPPr algn="ctr">
          <a:defRPr sz="1600" b="1" dirty="0" smtClean="0">
            <a:latin typeface="HG丸ｺﾞｼｯｸM-PRO" pitchFamily="50" charset="-128"/>
            <a:ea typeface="HG丸ｺﾞｼｯｸM-PRO" pitchFamily="50" charset="-128"/>
          </a:defRPr>
        </a:defPPr>
      </a:lstStyle>
    </a:spDef>
    <a:lnDef>
      <a:spPr bwMode="auto">
        <a:xfrm>
          <a:off x="0" y="0"/>
          <a:ext cx="1" cy="1"/>
        </a:xfrm>
        <a:custGeom>
          <a:avLst/>
          <a:gdLst/>
          <a:ahLst/>
          <a:cxnLst/>
          <a:rect l="0" t="0" r="0" b="0"/>
          <a:pathLst/>
        </a:custGeom>
        <a:noFill/>
        <a:ln w="6350" cap="flat" cmpd="sng" algn="ctr">
          <a:noFill/>
          <a:prstDash val="solid"/>
          <a:round/>
          <a:headEnd type="none" w="med" len="med"/>
          <a:tailEnd type="none" w="med" len="med"/>
        </a:ln>
        <a:effectLst/>
      </a:spPr>
      <a:bodyPr vert="horz" wrap="square" lIns="91434" tIns="45718" rIns="91434" bIns="4571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100" b="0" i="0" u="none" strike="noStrike" cap="none" normalizeH="0" baseline="0" smtClean="0">
            <a:ln>
              <a:noFill/>
            </a:ln>
            <a:solidFill>
              <a:schemeClr val="tx1"/>
            </a:solidFill>
            <a:effectLst/>
            <a:latin typeface="Arial" charset="0"/>
            <a:ea typeface="ＭＳ ゴシック" pitchFamily="49"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70D84E86FA6E174AA6C3DB7D8B36C132" ma:contentTypeVersion="11" ma:contentTypeDescription="" ma:contentTypeScope="" ma:versionID="6d390a0b17a7e180c614eddaa1ced1f1">
  <xsd:schema xmlns:xsd="http://www.w3.org/2001/XMLSchema" xmlns:p="http://schemas.microsoft.com/office/2006/metadata/properties" xmlns:ns2="8B97BE19-CDDD-400E-817A-CFDD13F7EC12" xmlns:ns3="b3df0479-caa8-474f-bf69-b9eb84e45b40" targetNamespace="http://schemas.microsoft.com/office/2006/metadata/properties" ma:root="true" ma:fieldsID="9cb97ca9e0f3e87cd27828fe00da76a0" ns2:_="" ns3:_="">
    <xsd:import namespace="8B97BE19-CDDD-400E-817A-CFDD13F7EC12"/>
    <xsd:import namespace="b3df0479-caa8-474f-bf69-b9eb84e45b40"/>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b3df0479-caa8-474f-bf69-b9eb84e45b40"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0D8CB24-525F-477D-AF28-7872B4D771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b3df0479-caa8-474f-bf69-b9eb84e45b4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8785C64-A546-4264-86B3-8F9A3BE88364}">
  <ds:schemaRefs>
    <ds:schemaRef ds:uri="http://schemas.microsoft.com/sharepoint/v3/contenttype/forms"/>
  </ds:schemaRefs>
</ds:datastoreItem>
</file>

<file path=customXml/itemProps3.xml><?xml version="1.0" encoding="utf-8"?>
<ds:datastoreItem xmlns:ds="http://schemas.openxmlformats.org/officeDocument/2006/customXml" ds:itemID="{E93E4082-DA97-4B5D-9F17-4FC1F7372977}">
  <ds:schemaRefs>
    <ds:schemaRef ds:uri="http://www.w3.org/XML/1998/namespace"/>
    <ds:schemaRef ds:uri="http://schemas.microsoft.com/office/2006/documentManagement/types"/>
    <ds:schemaRef ds:uri="http://schemas.openxmlformats.org/package/2006/metadata/core-properties"/>
    <ds:schemaRef ds:uri="http://purl.org/dc/elements/1.1/"/>
    <ds:schemaRef ds:uri="http://purl.org/dc/dcmitype/"/>
    <ds:schemaRef ds:uri="http://purl.org/dc/terms/"/>
    <ds:schemaRef ds:uri="http://schemas.microsoft.com/office/2006/metadata/properties"/>
    <ds:schemaRef ds:uri="b3df0479-caa8-474f-bf69-b9eb84e45b40"/>
    <ds:schemaRef ds:uri="8B97BE19-CDDD-400E-817A-CFDD13F7EC12"/>
  </ds:schemaRefs>
</ds:datastoreItem>
</file>

<file path=docProps/app.xml><?xml version="1.0" encoding="utf-8"?>
<Properties xmlns="http://schemas.openxmlformats.org/officeDocument/2006/extended-properties" xmlns:vt="http://schemas.openxmlformats.org/officeDocument/2006/docPropsVTypes">
  <TotalTime>7670</TotalTime>
  <Words>3957</Words>
  <Application>Microsoft Office PowerPoint</Application>
  <PresentationFormat>A4 210 x 297 mm</PresentationFormat>
  <Paragraphs>258</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4</vt:i4>
      </vt:variant>
    </vt:vector>
  </HeadingPairs>
  <TitlesOfParts>
    <vt:vector size="13" baseType="lpstr">
      <vt:lpstr>HG丸ｺﾞｼｯｸM-PRO</vt:lpstr>
      <vt:lpstr>HG創英角ﾎﾟｯﾌﾟ体</vt:lpstr>
      <vt:lpstr>ＭＳ Ｐゴシック</vt:lpstr>
      <vt:lpstr>ＭＳ ゴシック</vt:lpstr>
      <vt:lpstr>メイリオ</vt:lpstr>
      <vt:lpstr>Arial</vt:lpstr>
      <vt:lpstr>Times New Roman</vt:lpstr>
      <vt:lpstr>標準デザイン</vt:lpstr>
      <vt:lpstr>1_標準デザイン</vt:lpstr>
      <vt:lpstr>PowerPoint プレゼンテーション</vt:lpstr>
      <vt:lpstr>支給申請を行う前にご確認ください！</vt:lpstr>
      <vt:lpstr>＜支給申請の流れ＞</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凜(watanabe-rin)</dc:creator>
  <cp:lastModifiedBy>外対課</cp:lastModifiedBy>
  <cp:revision>29</cp:revision>
  <cp:lastPrinted>2022-03-18T11:44:30Z</cp:lastPrinted>
  <dcterms:created xsi:type="dcterms:W3CDTF">2006-04-03T06:01:37Z</dcterms:created>
  <dcterms:modified xsi:type="dcterms:W3CDTF">2022-05-30T08:04:49Z</dcterms:modified>
</cp:coreProperties>
</file>