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75" r:id="rId2"/>
    <p:sldId id="276" r:id="rId3"/>
  </p:sldIdLst>
  <p:sldSz cx="7200900" cy="10333038"/>
  <p:notesSz cx="6807200" cy="9939338"/>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77838" indent="-20638"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55675" indent="-41275"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433513" indent="-6191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911350" indent="-8255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255">
          <p15:clr>
            <a:srgbClr val="A4A3A4"/>
          </p15:clr>
        </p15:guide>
        <p15:guide id="2" pos="91" userDrawn="1">
          <p15:clr>
            <a:srgbClr val="A4A3A4"/>
          </p15:clr>
        </p15:guide>
        <p15:guide id="3" pos="2268" userDrawn="1">
          <p15:clr>
            <a:srgbClr val="A4A3A4"/>
          </p15:clr>
        </p15:guide>
        <p15:guide id="4" pos="444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FE1"/>
    <a:srgbClr val="FFD9F3"/>
    <a:srgbClr val="FAC090"/>
    <a:srgbClr val="D99694"/>
    <a:srgbClr val="FFE1FF"/>
    <a:srgbClr val="D34DA6"/>
    <a:srgbClr val="0000CC"/>
    <a:srgbClr val="F8F8F8"/>
    <a:srgbClr val="D8409A"/>
    <a:srgbClr val="B737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96" autoAdjust="0"/>
    <p:restoredTop sz="95993" autoAdjust="0"/>
  </p:normalViewPr>
  <p:slideViewPr>
    <p:cSldViewPr>
      <p:cViewPr varScale="1">
        <p:scale>
          <a:sx n="77" d="100"/>
          <a:sy n="77" d="100"/>
        </p:scale>
        <p:origin x="3774" y="108"/>
      </p:cViewPr>
      <p:guideLst>
        <p:guide orient="horz" pos="3255"/>
        <p:guide pos="91"/>
        <p:guide pos="2268"/>
        <p:guide pos="4445"/>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07324732-5AC9-4330-AE2A-093B7855B9BE}" type="datetimeFigureOut">
              <a:rPr lang="ja-JP" altLang="en-US"/>
              <a:pPr>
                <a:defRPr/>
              </a:pPr>
              <a:t>2022/5/30</a:t>
            </a:fld>
            <a:endParaRPr lang="ja-JP" altLang="en-US"/>
          </a:p>
        </p:txBody>
      </p:sp>
      <p:sp>
        <p:nvSpPr>
          <p:cNvPr id="4" name="スライド イメージ プレースホルダ 3"/>
          <p:cNvSpPr>
            <a:spLocks noGrp="1" noRot="1" noChangeAspect="1"/>
          </p:cNvSpPr>
          <p:nvPr>
            <p:ph type="sldImg" idx="2"/>
          </p:nvPr>
        </p:nvSpPr>
        <p:spPr>
          <a:xfrm>
            <a:off x="2106613" y="746125"/>
            <a:ext cx="2595562"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D15A031-D559-42B5-BB59-62B8FEA19949}" type="slidenum">
              <a:rPr lang="ja-JP" altLang="en-US"/>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300" kern="1200">
        <a:solidFill>
          <a:schemeClr val="tx1"/>
        </a:solidFill>
        <a:latin typeface="+mn-lt"/>
        <a:ea typeface="+mn-ea"/>
        <a:cs typeface="+mn-cs"/>
      </a:defRPr>
    </a:lvl1pPr>
    <a:lvl2pPr marL="477838" algn="l" rtl="0" eaLnBrk="0" fontAlgn="base" hangingPunct="0">
      <a:spcBef>
        <a:spcPct val="30000"/>
      </a:spcBef>
      <a:spcAft>
        <a:spcPct val="0"/>
      </a:spcAft>
      <a:defRPr kumimoji="1" sz="1300" kern="1200">
        <a:solidFill>
          <a:schemeClr val="tx1"/>
        </a:solidFill>
        <a:latin typeface="+mn-lt"/>
        <a:ea typeface="+mn-ea"/>
        <a:cs typeface="+mn-cs"/>
      </a:defRPr>
    </a:lvl2pPr>
    <a:lvl3pPr marL="955675" algn="l" rtl="0" eaLnBrk="0" fontAlgn="base" hangingPunct="0">
      <a:spcBef>
        <a:spcPct val="30000"/>
      </a:spcBef>
      <a:spcAft>
        <a:spcPct val="0"/>
      </a:spcAft>
      <a:defRPr kumimoji="1" sz="1300" kern="1200">
        <a:solidFill>
          <a:schemeClr val="tx1"/>
        </a:solidFill>
        <a:latin typeface="+mn-lt"/>
        <a:ea typeface="+mn-ea"/>
        <a:cs typeface="+mn-cs"/>
      </a:defRPr>
    </a:lvl3pPr>
    <a:lvl4pPr marL="1433513" algn="l" rtl="0" eaLnBrk="0" fontAlgn="base" hangingPunct="0">
      <a:spcBef>
        <a:spcPct val="30000"/>
      </a:spcBef>
      <a:spcAft>
        <a:spcPct val="0"/>
      </a:spcAft>
      <a:defRPr kumimoji="1" sz="1300" kern="1200">
        <a:solidFill>
          <a:schemeClr val="tx1"/>
        </a:solidFill>
        <a:latin typeface="+mn-lt"/>
        <a:ea typeface="+mn-ea"/>
        <a:cs typeface="+mn-cs"/>
      </a:defRPr>
    </a:lvl4pPr>
    <a:lvl5pPr marL="1911350" algn="l" rtl="0" eaLnBrk="0" fontAlgn="base" hangingPunct="0">
      <a:spcBef>
        <a:spcPct val="30000"/>
      </a:spcBef>
      <a:spcAft>
        <a:spcPct val="0"/>
      </a:spcAft>
      <a:defRPr kumimoji="1" sz="1300" kern="1200">
        <a:solidFill>
          <a:schemeClr val="tx1"/>
        </a:solidFill>
        <a:latin typeface="+mn-lt"/>
        <a:ea typeface="+mn-ea"/>
        <a:cs typeface="+mn-cs"/>
      </a:defRPr>
    </a:lvl5pPr>
    <a:lvl6pPr marL="2390927" algn="l" defTabSz="956371" rtl="0" eaLnBrk="1" latinLnBrk="0" hangingPunct="1">
      <a:defRPr kumimoji="1" sz="1300" kern="1200">
        <a:solidFill>
          <a:schemeClr val="tx1"/>
        </a:solidFill>
        <a:latin typeface="+mn-lt"/>
        <a:ea typeface="+mn-ea"/>
        <a:cs typeface="+mn-cs"/>
      </a:defRPr>
    </a:lvl6pPr>
    <a:lvl7pPr marL="2869113" algn="l" defTabSz="956371" rtl="0" eaLnBrk="1" latinLnBrk="0" hangingPunct="1">
      <a:defRPr kumimoji="1" sz="1300" kern="1200">
        <a:solidFill>
          <a:schemeClr val="tx1"/>
        </a:solidFill>
        <a:latin typeface="+mn-lt"/>
        <a:ea typeface="+mn-ea"/>
        <a:cs typeface="+mn-cs"/>
      </a:defRPr>
    </a:lvl7pPr>
    <a:lvl8pPr marL="3347298" algn="l" defTabSz="956371" rtl="0" eaLnBrk="1" latinLnBrk="0" hangingPunct="1">
      <a:defRPr kumimoji="1" sz="1300" kern="1200">
        <a:solidFill>
          <a:schemeClr val="tx1"/>
        </a:solidFill>
        <a:latin typeface="+mn-lt"/>
        <a:ea typeface="+mn-ea"/>
        <a:cs typeface="+mn-cs"/>
      </a:defRPr>
    </a:lvl8pPr>
    <a:lvl9pPr marL="3825484" algn="l" defTabSz="956371"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ー 3"/>
          <p:cNvSpPr>
            <a:spLocks noGrp="1"/>
          </p:cNvSpPr>
          <p:nvPr>
            <p:ph type="sldNum" sz="quarter" idx="5"/>
          </p:nvPr>
        </p:nvSpPr>
        <p:spPr/>
        <p:txBody>
          <a:bodyPr/>
          <a:lstStyle/>
          <a:p>
            <a:fld id="{68BC9DEE-02BF-45E4-9E35-B5E69F50DB6D}" type="slidenum">
              <a:rPr lang="ja-JP" altLang="en-US"/>
              <a:pPr/>
              <a:t>1</a:t>
            </a:fld>
            <a:endParaRPr lang="ja-JP" altLang="en-US"/>
          </a:p>
        </p:txBody>
      </p:sp>
    </p:spTree>
    <p:extLst>
      <p:ext uri="{BB962C8B-B14F-4D97-AF65-F5344CB8AC3E}">
        <p14:creationId xmlns:p14="http://schemas.microsoft.com/office/powerpoint/2010/main" val="1207248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fld id="{CDC48C0D-74CE-4E54-A0B8-C6D3B4D0C016}" type="slidenum">
              <a:rPr lang="ja-JP" altLang="en-US"/>
              <a:pPr/>
              <a:t>2</a:t>
            </a:fld>
            <a:endParaRPr lang="ja-JP" altLang="en-US"/>
          </a:p>
        </p:txBody>
      </p:sp>
    </p:spTree>
    <p:extLst>
      <p:ext uri="{BB962C8B-B14F-4D97-AF65-F5344CB8AC3E}">
        <p14:creationId xmlns:p14="http://schemas.microsoft.com/office/powerpoint/2010/main" val="4192483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2"/>
            <a:ext cx="6120765" cy="221490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80135" y="5855389"/>
            <a:ext cx="5040630" cy="2640665"/>
          </a:xfrm>
        </p:spPr>
        <p:txBody>
          <a:bodyPr/>
          <a:lstStyle>
            <a:lvl1pPr marL="0" indent="0" algn="ctr">
              <a:buNone/>
              <a:defRPr>
                <a:solidFill>
                  <a:schemeClr val="tx1">
                    <a:tint val="75000"/>
                  </a:schemeClr>
                </a:solidFill>
              </a:defRPr>
            </a:lvl1pPr>
            <a:lvl2pPr marL="478185" indent="0" algn="ctr">
              <a:buNone/>
              <a:defRPr>
                <a:solidFill>
                  <a:schemeClr val="tx1">
                    <a:tint val="75000"/>
                  </a:schemeClr>
                </a:solidFill>
              </a:defRPr>
            </a:lvl2pPr>
            <a:lvl3pPr marL="956371" indent="0" algn="ctr">
              <a:buNone/>
              <a:defRPr>
                <a:solidFill>
                  <a:schemeClr val="tx1">
                    <a:tint val="75000"/>
                  </a:schemeClr>
                </a:solidFill>
              </a:defRPr>
            </a:lvl3pPr>
            <a:lvl4pPr marL="1434556" indent="0" algn="ctr">
              <a:buNone/>
              <a:defRPr>
                <a:solidFill>
                  <a:schemeClr val="tx1">
                    <a:tint val="75000"/>
                  </a:schemeClr>
                </a:solidFill>
              </a:defRPr>
            </a:lvl4pPr>
            <a:lvl5pPr marL="1912742" indent="0" algn="ctr">
              <a:buNone/>
              <a:defRPr>
                <a:solidFill>
                  <a:schemeClr val="tx1">
                    <a:tint val="75000"/>
                  </a:schemeClr>
                </a:solidFill>
              </a:defRPr>
            </a:lvl5pPr>
            <a:lvl6pPr marL="2390927" indent="0" algn="ctr">
              <a:buNone/>
              <a:defRPr>
                <a:solidFill>
                  <a:schemeClr val="tx1">
                    <a:tint val="75000"/>
                  </a:schemeClr>
                </a:solidFill>
              </a:defRPr>
            </a:lvl6pPr>
            <a:lvl7pPr marL="2869113" indent="0" algn="ctr">
              <a:buNone/>
              <a:defRPr>
                <a:solidFill>
                  <a:schemeClr val="tx1">
                    <a:tint val="75000"/>
                  </a:schemeClr>
                </a:solidFill>
              </a:defRPr>
            </a:lvl7pPr>
            <a:lvl8pPr marL="3347298" indent="0" algn="ctr">
              <a:buNone/>
              <a:defRPr>
                <a:solidFill>
                  <a:schemeClr val="tx1">
                    <a:tint val="75000"/>
                  </a:schemeClr>
                </a:solidFill>
              </a:defRPr>
            </a:lvl8pPr>
            <a:lvl9pPr marL="3825484"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89AB38ED-220B-439B-AC44-AAD88843663C}" type="datetimeFigureOut">
              <a:rPr lang="ja-JP" altLang="en-US"/>
              <a:pPr>
                <a:defRPr/>
              </a:pPr>
              <a:t>2022/5/30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F77331BD-826F-4D48-9DB7-FD32666F665F}" type="slidenum">
              <a:rPr lang="ja-JP" altLang="en-US"/>
              <a:pPr/>
              <a:t>‹#›</a:t>
            </a:fld>
            <a:endParaRPr lang="ja-JP" altLang="en-US"/>
          </a:p>
        </p:txBody>
      </p:sp>
    </p:spTree>
    <p:extLst>
      <p:ext uri="{BB962C8B-B14F-4D97-AF65-F5344CB8AC3E}">
        <p14:creationId xmlns:p14="http://schemas.microsoft.com/office/powerpoint/2010/main" val="381923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60439DC-CC5A-4DCE-8583-7647AF882F96}" type="datetimeFigureOut">
              <a:rPr lang="ja-JP" altLang="en-US"/>
              <a:pPr>
                <a:defRPr/>
              </a:pPr>
              <a:t>2022/5/30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4C0F7C79-8BFC-4300-A478-183087DF063C}" type="slidenum">
              <a:rPr lang="ja-JP" altLang="en-US"/>
              <a:pPr/>
              <a:t>‹#›</a:t>
            </a:fld>
            <a:endParaRPr lang="ja-JP" altLang="en-US"/>
          </a:p>
        </p:txBody>
      </p:sp>
    </p:spTree>
    <p:extLst>
      <p:ext uri="{BB962C8B-B14F-4D97-AF65-F5344CB8AC3E}">
        <p14:creationId xmlns:p14="http://schemas.microsoft.com/office/powerpoint/2010/main" val="1270130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413802"/>
            <a:ext cx="1620203" cy="881656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60045" y="413802"/>
            <a:ext cx="4740593" cy="881656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F492B59-8720-425C-93DA-A3605C2D542B}" type="datetimeFigureOut">
              <a:rPr lang="ja-JP" altLang="en-US"/>
              <a:pPr>
                <a:defRPr/>
              </a:pPr>
              <a:t>2022/5/30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A2543CC3-94B6-4915-8610-A71764ABA1C8}" type="slidenum">
              <a:rPr lang="ja-JP" altLang="en-US"/>
              <a:pPr/>
              <a:t>‹#›</a:t>
            </a:fld>
            <a:endParaRPr lang="ja-JP" altLang="en-US"/>
          </a:p>
        </p:txBody>
      </p:sp>
    </p:spTree>
    <p:extLst>
      <p:ext uri="{BB962C8B-B14F-4D97-AF65-F5344CB8AC3E}">
        <p14:creationId xmlns:p14="http://schemas.microsoft.com/office/powerpoint/2010/main" val="3310476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523E160-D0C7-408D-9F5C-2025BC203035}" type="datetimeFigureOut">
              <a:rPr lang="ja-JP" altLang="en-US"/>
              <a:pPr>
                <a:defRPr/>
              </a:pPr>
              <a:t>2022/5/30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73353014-4127-41AF-A0D9-BD7B473CF8B4}" type="slidenum">
              <a:rPr lang="ja-JP" altLang="en-US"/>
              <a:pPr/>
              <a:t>‹#›</a:t>
            </a:fld>
            <a:endParaRPr lang="ja-JP" altLang="en-US"/>
          </a:p>
        </p:txBody>
      </p:sp>
    </p:spTree>
    <p:extLst>
      <p:ext uri="{BB962C8B-B14F-4D97-AF65-F5344CB8AC3E}">
        <p14:creationId xmlns:p14="http://schemas.microsoft.com/office/powerpoint/2010/main" val="142166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3"/>
            <a:ext cx="6120765" cy="2052257"/>
          </a:xfrm>
        </p:spPr>
        <p:txBody>
          <a:bodyPr anchor="t"/>
          <a:lstStyle>
            <a:lvl1pPr algn="l">
              <a:defRPr sz="42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68822" y="4379584"/>
            <a:ext cx="6120765" cy="2260350"/>
          </a:xfrm>
        </p:spPr>
        <p:txBody>
          <a:bodyPr anchor="b"/>
          <a:lstStyle>
            <a:lvl1pPr marL="0" indent="0">
              <a:buNone/>
              <a:defRPr sz="2100">
                <a:solidFill>
                  <a:schemeClr val="tx1">
                    <a:tint val="75000"/>
                  </a:schemeClr>
                </a:solidFill>
              </a:defRPr>
            </a:lvl1pPr>
            <a:lvl2pPr marL="478185" indent="0">
              <a:buNone/>
              <a:defRPr sz="1900">
                <a:solidFill>
                  <a:schemeClr val="tx1">
                    <a:tint val="75000"/>
                  </a:schemeClr>
                </a:solidFill>
              </a:defRPr>
            </a:lvl2pPr>
            <a:lvl3pPr marL="956371" indent="0">
              <a:buNone/>
              <a:defRPr sz="1700">
                <a:solidFill>
                  <a:schemeClr val="tx1">
                    <a:tint val="75000"/>
                  </a:schemeClr>
                </a:solidFill>
              </a:defRPr>
            </a:lvl3pPr>
            <a:lvl4pPr marL="1434556" indent="0">
              <a:buNone/>
              <a:defRPr sz="1500">
                <a:solidFill>
                  <a:schemeClr val="tx1">
                    <a:tint val="75000"/>
                  </a:schemeClr>
                </a:solidFill>
              </a:defRPr>
            </a:lvl4pPr>
            <a:lvl5pPr marL="1912742" indent="0">
              <a:buNone/>
              <a:defRPr sz="1500">
                <a:solidFill>
                  <a:schemeClr val="tx1">
                    <a:tint val="75000"/>
                  </a:schemeClr>
                </a:solidFill>
              </a:defRPr>
            </a:lvl5pPr>
            <a:lvl6pPr marL="2390927" indent="0">
              <a:buNone/>
              <a:defRPr sz="1500">
                <a:solidFill>
                  <a:schemeClr val="tx1">
                    <a:tint val="75000"/>
                  </a:schemeClr>
                </a:solidFill>
              </a:defRPr>
            </a:lvl6pPr>
            <a:lvl7pPr marL="2869113" indent="0">
              <a:buNone/>
              <a:defRPr sz="1500">
                <a:solidFill>
                  <a:schemeClr val="tx1">
                    <a:tint val="75000"/>
                  </a:schemeClr>
                </a:solidFill>
              </a:defRPr>
            </a:lvl7pPr>
            <a:lvl8pPr marL="3347298" indent="0">
              <a:buNone/>
              <a:defRPr sz="1500">
                <a:solidFill>
                  <a:schemeClr val="tx1">
                    <a:tint val="75000"/>
                  </a:schemeClr>
                </a:solidFill>
              </a:defRPr>
            </a:lvl8pPr>
            <a:lvl9pPr marL="3825484" indent="0">
              <a:buNone/>
              <a:defRPr sz="15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460F7BBF-1A44-413D-9FC0-F2BDD626D863}" type="datetimeFigureOut">
              <a:rPr lang="ja-JP" altLang="en-US"/>
              <a:pPr>
                <a:defRPr/>
              </a:pPr>
              <a:t>2022/5/30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B1F05C2C-5EB9-4AB2-98B1-64340A77FC0F}" type="slidenum">
              <a:rPr lang="ja-JP" altLang="en-US"/>
              <a:pPr/>
              <a:t>‹#›</a:t>
            </a:fld>
            <a:endParaRPr lang="ja-JP" altLang="en-US"/>
          </a:p>
        </p:txBody>
      </p:sp>
    </p:spTree>
    <p:extLst>
      <p:ext uri="{BB962C8B-B14F-4D97-AF65-F5344CB8AC3E}">
        <p14:creationId xmlns:p14="http://schemas.microsoft.com/office/powerpoint/2010/main" val="2750819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60045" y="2411044"/>
            <a:ext cx="3180398" cy="6819327"/>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660457" y="2411044"/>
            <a:ext cx="3180398" cy="6819327"/>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35F1C885-9A62-43FD-9E74-916EF9A033B3}" type="datetimeFigureOut">
              <a:rPr lang="ja-JP" altLang="en-US"/>
              <a:pPr>
                <a:defRPr/>
              </a:pPr>
              <a:t>2022/5/30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D751A28B-C308-493B-86BA-315EC7BC1CA8}" type="slidenum">
              <a:rPr lang="ja-JP" altLang="en-US"/>
              <a:pPr/>
              <a:t>‹#›</a:t>
            </a:fld>
            <a:endParaRPr lang="ja-JP" altLang="en-US"/>
          </a:p>
        </p:txBody>
      </p:sp>
    </p:spTree>
    <p:extLst>
      <p:ext uri="{BB962C8B-B14F-4D97-AF65-F5344CB8AC3E}">
        <p14:creationId xmlns:p14="http://schemas.microsoft.com/office/powerpoint/2010/main" val="268269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60046" y="2312975"/>
            <a:ext cx="3181648" cy="963938"/>
          </a:xfrm>
        </p:spPr>
        <p:txBody>
          <a:bodyPr anchor="b"/>
          <a:lstStyle>
            <a:lvl1pPr marL="0" indent="0">
              <a:buNone/>
              <a:defRPr sz="2500" b="1"/>
            </a:lvl1pPr>
            <a:lvl2pPr marL="478185" indent="0">
              <a:buNone/>
              <a:defRPr sz="2100" b="1"/>
            </a:lvl2pPr>
            <a:lvl3pPr marL="956371" indent="0">
              <a:buNone/>
              <a:defRPr sz="1900" b="1"/>
            </a:lvl3pPr>
            <a:lvl4pPr marL="1434556" indent="0">
              <a:buNone/>
              <a:defRPr sz="1700" b="1"/>
            </a:lvl4pPr>
            <a:lvl5pPr marL="1912742" indent="0">
              <a:buNone/>
              <a:defRPr sz="1700" b="1"/>
            </a:lvl5pPr>
            <a:lvl6pPr marL="2390927" indent="0">
              <a:buNone/>
              <a:defRPr sz="1700" b="1"/>
            </a:lvl6pPr>
            <a:lvl7pPr marL="2869113" indent="0">
              <a:buNone/>
              <a:defRPr sz="1700" b="1"/>
            </a:lvl7pPr>
            <a:lvl8pPr marL="3347298" indent="0">
              <a:buNone/>
              <a:defRPr sz="1700" b="1"/>
            </a:lvl8pPr>
            <a:lvl9pPr marL="3825484" indent="0">
              <a:buNone/>
              <a:defRPr sz="17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60046" y="3276912"/>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657959" y="2312975"/>
            <a:ext cx="3182898" cy="963938"/>
          </a:xfrm>
        </p:spPr>
        <p:txBody>
          <a:bodyPr anchor="b"/>
          <a:lstStyle>
            <a:lvl1pPr marL="0" indent="0">
              <a:buNone/>
              <a:defRPr sz="2500" b="1"/>
            </a:lvl1pPr>
            <a:lvl2pPr marL="478185" indent="0">
              <a:buNone/>
              <a:defRPr sz="2100" b="1"/>
            </a:lvl2pPr>
            <a:lvl3pPr marL="956371" indent="0">
              <a:buNone/>
              <a:defRPr sz="1900" b="1"/>
            </a:lvl3pPr>
            <a:lvl4pPr marL="1434556" indent="0">
              <a:buNone/>
              <a:defRPr sz="1700" b="1"/>
            </a:lvl4pPr>
            <a:lvl5pPr marL="1912742" indent="0">
              <a:buNone/>
              <a:defRPr sz="1700" b="1"/>
            </a:lvl5pPr>
            <a:lvl6pPr marL="2390927" indent="0">
              <a:buNone/>
              <a:defRPr sz="1700" b="1"/>
            </a:lvl6pPr>
            <a:lvl7pPr marL="2869113" indent="0">
              <a:buNone/>
              <a:defRPr sz="1700" b="1"/>
            </a:lvl7pPr>
            <a:lvl8pPr marL="3347298" indent="0">
              <a:buNone/>
              <a:defRPr sz="1700" b="1"/>
            </a:lvl8pPr>
            <a:lvl9pPr marL="3825484" indent="0">
              <a:buNone/>
              <a:defRPr sz="17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657959" y="3276912"/>
            <a:ext cx="318289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8C17523B-E1E0-47C9-952A-2CC2E6A3B373}" type="datetimeFigureOut">
              <a:rPr lang="ja-JP" altLang="en-US"/>
              <a:pPr>
                <a:defRPr/>
              </a:pPr>
              <a:t>2022/5/30</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fld id="{646596CA-794E-49E4-A20D-3DD60683A67B}" type="slidenum">
              <a:rPr lang="ja-JP" altLang="en-US"/>
              <a:pPr/>
              <a:t>‹#›</a:t>
            </a:fld>
            <a:endParaRPr lang="ja-JP" altLang="en-US"/>
          </a:p>
        </p:txBody>
      </p:sp>
    </p:spTree>
    <p:extLst>
      <p:ext uri="{BB962C8B-B14F-4D97-AF65-F5344CB8AC3E}">
        <p14:creationId xmlns:p14="http://schemas.microsoft.com/office/powerpoint/2010/main" val="180557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FE6AEAAF-8BA0-4B3E-8D0B-2A12E0311E63}" type="datetimeFigureOut">
              <a:rPr lang="ja-JP" altLang="en-US"/>
              <a:pPr>
                <a:defRPr/>
              </a:pPr>
              <a:t>2022/5/30</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fld id="{1FAD71E9-5A44-4C3C-B81E-809A2EC696E1}" type="slidenum">
              <a:rPr lang="ja-JP" altLang="en-US"/>
              <a:pPr/>
              <a:t>‹#›</a:t>
            </a:fld>
            <a:endParaRPr lang="ja-JP" altLang="en-US"/>
          </a:p>
        </p:txBody>
      </p:sp>
    </p:spTree>
    <p:extLst>
      <p:ext uri="{BB962C8B-B14F-4D97-AF65-F5344CB8AC3E}">
        <p14:creationId xmlns:p14="http://schemas.microsoft.com/office/powerpoint/2010/main" val="364757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D3258A8F-CE13-425E-AB04-47F43EFA777A}" type="datetimeFigureOut">
              <a:rPr lang="ja-JP" altLang="en-US"/>
              <a:pPr>
                <a:defRPr/>
              </a:pPr>
              <a:t>2022/5/30</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fld id="{E6D86EC6-9073-4AE3-AA2C-4CD09BBCDBDC}" type="slidenum">
              <a:rPr lang="ja-JP" altLang="en-US"/>
              <a:pPr/>
              <a:t>‹#›</a:t>
            </a:fld>
            <a:endParaRPr lang="ja-JP" altLang="en-US"/>
          </a:p>
        </p:txBody>
      </p:sp>
    </p:spTree>
    <p:extLst>
      <p:ext uri="{BB962C8B-B14F-4D97-AF65-F5344CB8AC3E}">
        <p14:creationId xmlns:p14="http://schemas.microsoft.com/office/powerpoint/2010/main" val="3591475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1409"/>
            <a:ext cx="2369047" cy="1750876"/>
          </a:xfrm>
        </p:spPr>
        <p:txBody>
          <a:bodyPr anchor="b"/>
          <a:lstStyle>
            <a:lvl1pPr algn="l">
              <a:defRPr sz="21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815353" y="411409"/>
            <a:ext cx="4025504" cy="8818962"/>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60046" y="2162285"/>
            <a:ext cx="2369047" cy="7068086"/>
          </a:xfrm>
        </p:spPr>
        <p:txBody>
          <a:bodyPr/>
          <a:lstStyle>
            <a:lvl1pPr marL="0" indent="0">
              <a:buNone/>
              <a:defRPr sz="1500"/>
            </a:lvl1pPr>
            <a:lvl2pPr marL="478185" indent="0">
              <a:buNone/>
              <a:defRPr sz="1300"/>
            </a:lvl2pPr>
            <a:lvl3pPr marL="956371" indent="0">
              <a:buNone/>
              <a:defRPr sz="1000"/>
            </a:lvl3pPr>
            <a:lvl4pPr marL="1434556" indent="0">
              <a:buNone/>
              <a:defRPr sz="900"/>
            </a:lvl4pPr>
            <a:lvl5pPr marL="1912742" indent="0">
              <a:buNone/>
              <a:defRPr sz="900"/>
            </a:lvl5pPr>
            <a:lvl6pPr marL="2390927" indent="0">
              <a:buNone/>
              <a:defRPr sz="900"/>
            </a:lvl6pPr>
            <a:lvl7pPr marL="2869113" indent="0">
              <a:buNone/>
              <a:defRPr sz="900"/>
            </a:lvl7pPr>
            <a:lvl8pPr marL="3347298" indent="0">
              <a:buNone/>
              <a:defRPr sz="900"/>
            </a:lvl8pPr>
            <a:lvl9pPr marL="3825484"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4CC45D4-C6A5-4921-BB54-F00A5C0A9989}" type="datetimeFigureOut">
              <a:rPr lang="ja-JP" altLang="en-US"/>
              <a:pPr>
                <a:defRPr/>
              </a:pPr>
              <a:t>2022/5/30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64F1DA95-04E3-4CEE-A09A-57C5B1E7829E}" type="slidenum">
              <a:rPr lang="ja-JP" altLang="en-US"/>
              <a:pPr/>
              <a:t>‹#›</a:t>
            </a:fld>
            <a:endParaRPr lang="ja-JP" altLang="en-US"/>
          </a:p>
        </p:txBody>
      </p:sp>
    </p:spTree>
    <p:extLst>
      <p:ext uri="{BB962C8B-B14F-4D97-AF65-F5344CB8AC3E}">
        <p14:creationId xmlns:p14="http://schemas.microsoft.com/office/powerpoint/2010/main" val="1972582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8"/>
            <a:ext cx="4320540" cy="853912"/>
          </a:xfrm>
        </p:spPr>
        <p:txBody>
          <a:bodyPr anchor="b"/>
          <a:lstStyle>
            <a:lvl1pPr algn="l">
              <a:defRPr sz="21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411427" y="923276"/>
            <a:ext cx="4320540" cy="6199823"/>
          </a:xfrm>
        </p:spPr>
        <p:txBody>
          <a:bodyPr rtlCol="0">
            <a:normAutofit/>
          </a:bodyPr>
          <a:lstStyle>
            <a:lvl1pPr marL="0" indent="0">
              <a:buNone/>
              <a:defRPr sz="3300"/>
            </a:lvl1pPr>
            <a:lvl2pPr marL="478185" indent="0">
              <a:buNone/>
              <a:defRPr sz="2900"/>
            </a:lvl2pPr>
            <a:lvl3pPr marL="956371" indent="0">
              <a:buNone/>
              <a:defRPr sz="2500"/>
            </a:lvl3pPr>
            <a:lvl4pPr marL="1434556" indent="0">
              <a:buNone/>
              <a:defRPr sz="2100"/>
            </a:lvl4pPr>
            <a:lvl5pPr marL="1912742" indent="0">
              <a:buNone/>
              <a:defRPr sz="2100"/>
            </a:lvl5pPr>
            <a:lvl6pPr marL="2390927" indent="0">
              <a:buNone/>
              <a:defRPr sz="2100"/>
            </a:lvl6pPr>
            <a:lvl7pPr marL="2869113" indent="0">
              <a:buNone/>
              <a:defRPr sz="2100"/>
            </a:lvl7pPr>
            <a:lvl8pPr marL="3347298" indent="0">
              <a:buNone/>
              <a:defRPr sz="2100"/>
            </a:lvl8pPr>
            <a:lvl9pPr marL="3825484" indent="0">
              <a:buNone/>
              <a:defRPr sz="2100"/>
            </a:lvl9pPr>
          </a:lstStyle>
          <a:p>
            <a:pPr lvl="0"/>
            <a:endParaRPr lang="ja-JP" altLang="en-US" noProof="0"/>
          </a:p>
        </p:txBody>
      </p:sp>
      <p:sp>
        <p:nvSpPr>
          <p:cNvPr id="4" name="テキスト プレースホルダ 3"/>
          <p:cNvSpPr>
            <a:spLocks noGrp="1"/>
          </p:cNvSpPr>
          <p:nvPr>
            <p:ph type="body" sz="half" idx="2"/>
          </p:nvPr>
        </p:nvSpPr>
        <p:spPr>
          <a:xfrm>
            <a:off x="1411427" y="8087039"/>
            <a:ext cx="4320540" cy="1212696"/>
          </a:xfrm>
        </p:spPr>
        <p:txBody>
          <a:bodyPr/>
          <a:lstStyle>
            <a:lvl1pPr marL="0" indent="0">
              <a:buNone/>
              <a:defRPr sz="1500"/>
            </a:lvl1pPr>
            <a:lvl2pPr marL="478185" indent="0">
              <a:buNone/>
              <a:defRPr sz="1300"/>
            </a:lvl2pPr>
            <a:lvl3pPr marL="956371" indent="0">
              <a:buNone/>
              <a:defRPr sz="1000"/>
            </a:lvl3pPr>
            <a:lvl4pPr marL="1434556" indent="0">
              <a:buNone/>
              <a:defRPr sz="900"/>
            </a:lvl4pPr>
            <a:lvl5pPr marL="1912742" indent="0">
              <a:buNone/>
              <a:defRPr sz="900"/>
            </a:lvl5pPr>
            <a:lvl6pPr marL="2390927" indent="0">
              <a:buNone/>
              <a:defRPr sz="900"/>
            </a:lvl6pPr>
            <a:lvl7pPr marL="2869113" indent="0">
              <a:buNone/>
              <a:defRPr sz="900"/>
            </a:lvl7pPr>
            <a:lvl8pPr marL="3347298" indent="0">
              <a:buNone/>
              <a:defRPr sz="900"/>
            </a:lvl8pPr>
            <a:lvl9pPr marL="3825484"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3AC2F7B-5A2E-4EB4-BAF4-43DF72BF44F7}" type="datetimeFigureOut">
              <a:rPr lang="ja-JP" altLang="en-US"/>
              <a:pPr>
                <a:defRPr/>
              </a:pPr>
              <a:t>2022/5/30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A8F7A9A8-174B-4A56-A5C8-94ECA5B48393}" type="slidenum">
              <a:rPr lang="ja-JP" altLang="en-US"/>
              <a:pPr/>
              <a:t>‹#›</a:t>
            </a:fld>
            <a:endParaRPr lang="ja-JP" altLang="en-US"/>
          </a:p>
        </p:txBody>
      </p:sp>
    </p:spTree>
    <p:extLst>
      <p:ext uri="{BB962C8B-B14F-4D97-AF65-F5344CB8AC3E}">
        <p14:creationId xmlns:p14="http://schemas.microsoft.com/office/powerpoint/2010/main" val="2177846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60363" y="414338"/>
            <a:ext cx="6480175" cy="172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637" tIns="47819" rIns="95637" bIns="47819"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60363" y="2411413"/>
            <a:ext cx="6480175" cy="681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637" tIns="47819" rIns="95637" bIns="47819"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60363" y="9577388"/>
            <a:ext cx="1679575" cy="550862"/>
          </a:xfrm>
          <a:prstGeom prst="rect">
            <a:avLst/>
          </a:prstGeom>
        </p:spPr>
        <p:txBody>
          <a:bodyPr vert="horz" lIns="95637" tIns="47819" rIns="95637" bIns="47819" rtlCol="0" anchor="ctr"/>
          <a:lstStyle>
            <a:lvl1pPr algn="l" fontAlgn="auto">
              <a:spcBef>
                <a:spcPts val="0"/>
              </a:spcBef>
              <a:spcAft>
                <a:spcPts val="0"/>
              </a:spcAft>
              <a:defRPr sz="1300">
                <a:solidFill>
                  <a:schemeClr val="tx1">
                    <a:tint val="75000"/>
                  </a:schemeClr>
                </a:solidFill>
                <a:latin typeface="+mn-lt"/>
                <a:ea typeface="+mn-ea"/>
              </a:defRPr>
            </a:lvl1pPr>
          </a:lstStyle>
          <a:p>
            <a:pPr>
              <a:defRPr/>
            </a:pPr>
            <a:fld id="{9F0B565E-7504-49FD-8A13-39EDC132425C}" type="datetimeFigureOut">
              <a:rPr lang="ja-JP" altLang="en-US"/>
              <a:pPr>
                <a:defRPr/>
              </a:pPr>
              <a:t>2022/5/30</a:t>
            </a:fld>
            <a:endParaRPr lang="ja-JP" altLang="en-US"/>
          </a:p>
        </p:txBody>
      </p:sp>
      <p:sp>
        <p:nvSpPr>
          <p:cNvPr id="5" name="フッター プレースホルダ 4"/>
          <p:cNvSpPr>
            <a:spLocks noGrp="1"/>
          </p:cNvSpPr>
          <p:nvPr>
            <p:ph type="ftr" sz="quarter" idx="3"/>
          </p:nvPr>
        </p:nvSpPr>
        <p:spPr>
          <a:xfrm>
            <a:off x="2460625" y="9577388"/>
            <a:ext cx="2279650" cy="550862"/>
          </a:xfrm>
          <a:prstGeom prst="rect">
            <a:avLst/>
          </a:prstGeom>
        </p:spPr>
        <p:txBody>
          <a:bodyPr vert="horz" lIns="95637" tIns="47819" rIns="95637" bIns="47819" rtlCol="0" anchor="ctr"/>
          <a:lstStyle>
            <a:lvl1pPr algn="ctr" fontAlgn="auto">
              <a:spcBef>
                <a:spcPts val="0"/>
              </a:spcBef>
              <a:spcAft>
                <a:spcPts val="0"/>
              </a:spcAft>
              <a:defRPr sz="13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5160963" y="9577388"/>
            <a:ext cx="1679575" cy="550862"/>
          </a:xfrm>
          <a:prstGeom prst="rect">
            <a:avLst/>
          </a:prstGeom>
        </p:spPr>
        <p:txBody>
          <a:bodyPr vert="horz" wrap="square" lIns="95637" tIns="47819" rIns="95637" bIns="47819" numCol="1" anchor="ctr" anchorCtr="0" compatLnSpc="1">
            <a:prstTxWarp prst="textNoShape">
              <a:avLst/>
            </a:prstTxWarp>
          </a:bodyPr>
          <a:lstStyle>
            <a:lvl1pPr algn="r">
              <a:defRPr sz="1300">
                <a:solidFill>
                  <a:srgbClr val="898989"/>
                </a:solidFill>
                <a:latin typeface="Calibri" panose="020F0502020204030204" pitchFamily="34" charset="0"/>
              </a:defRPr>
            </a:lvl1pPr>
          </a:lstStyle>
          <a:p>
            <a:fld id="{27361F20-C711-4BB0-A684-FFAD1527D6F7}"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600" kern="1200">
          <a:solidFill>
            <a:schemeClr val="tx1"/>
          </a:solidFill>
          <a:latin typeface="+mj-lt"/>
          <a:ea typeface="+mj-ea"/>
          <a:cs typeface="+mj-cs"/>
        </a:defRPr>
      </a:lvl1pPr>
      <a:lvl2pPr algn="ctr" rtl="0" eaLnBrk="0" fontAlgn="base" hangingPunct="0">
        <a:spcBef>
          <a:spcPct val="0"/>
        </a:spcBef>
        <a:spcAft>
          <a:spcPct val="0"/>
        </a:spcAft>
        <a:defRPr kumimoji="1" sz="46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6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6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600">
          <a:solidFill>
            <a:schemeClr val="tx1"/>
          </a:solidFill>
          <a:latin typeface="Calibri" pitchFamily="34" charset="0"/>
          <a:ea typeface="ＭＳ Ｐゴシック" pitchFamily="50" charset="-128"/>
        </a:defRPr>
      </a:lvl5pPr>
      <a:lvl6pPr marL="478185" algn="ctr" rtl="0" fontAlgn="base">
        <a:spcBef>
          <a:spcPct val="0"/>
        </a:spcBef>
        <a:spcAft>
          <a:spcPct val="0"/>
        </a:spcAft>
        <a:defRPr kumimoji="1" sz="4600">
          <a:solidFill>
            <a:schemeClr val="tx1"/>
          </a:solidFill>
          <a:latin typeface="Calibri" pitchFamily="34" charset="0"/>
          <a:ea typeface="ＭＳ Ｐゴシック" pitchFamily="50" charset="-128"/>
        </a:defRPr>
      </a:lvl6pPr>
      <a:lvl7pPr marL="956371" algn="ctr" rtl="0" fontAlgn="base">
        <a:spcBef>
          <a:spcPct val="0"/>
        </a:spcBef>
        <a:spcAft>
          <a:spcPct val="0"/>
        </a:spcAft>
        <a:defRPr kumimoji="1" sz="4600">
          <a:solidFill>
            <a:schemeClr val="tx1"/>
          </a:solidFill>
          <a:latin typeface="Calibri" pitchFamily="34" charset="0"/>
          <a:ea typeface="ＭＳ Ｐゴシック" pitchFamily="50" charset="-128"/>
        </a:defRPr>
      </a:lvl7pPr>
      <a:lvl8pPr marL="1434556" algn="ctr" rtl="0" fontAlgn="base">
        <a:spcBef>
          <a:spcPct val="0"/>
        </a:spcBef>
        <a:spcAft>
          <a:spcPct val="0"/>
        </a:spcAft>
        <a:defRPr kumimoji="1" sz="4600">
          <a:solidFill>
            <a:schemeClr val="tx1"/>
          </a:solidFill>
          <a:latin typeface="Calibri" pitchFamily="34" charset="0"/>
          <a:ea typeface="ＭＳ Ｐゴシック" pitchFamily="50" charset="-128"/>
        </a:defRPr>
      </a:lvl8pPr>
      <a:lvl9pPr marL="1912742" algn="ctr" rtl="0" fontAlgn="base">
        <a:spcBef>
          <a:spcPct val="0"/>
        </a:spcBef>
        <a:spcAft>
          <a:spcPct val="0"/>
        </a:spcAft>
        <a:defRPr kumimoji="1" sz="4600">
          <a:solidFill>
            <a:schemeClr val="tx1"/>
          </a:solidFill>
          <a:latin typeface="Calibri" pitchFamily="34" charset="0"/>
          <a:ea typeface="ＭＳ Ｐゴシック" pitchFamily="50" charset="-128"/>
        </a:defRPr>
      </a:lvl9pPr>
    </p:titleStyle>
    <p:bodyStyle>
      <a:lvl1pPr marL="357188" indent="-357188" algn="l" rtl="0" eaLnBrk="0" fontAlgn="base" hangingPunct="0">
        <a:spcBef>
          <a:spcPct val="20000"/>
        </a:spcBef>
        <a:spcAft>
          <a:spcPct val="0"/>
        </a:spcAft>
        <a:buFont typeface="Arial" panose="020B0604020202020204" pitchFamily="34" charset="0"/>
        <a:buChar char="•"/>
        <a:defRPr kumimoji="1" sz="3300" kern="1200">
          <a:solidFill>
            <a:schemeClr val="tx1"/>
          </a:solidFill>
          <a:latin typeface="+mn-lt"/>
          <a:ea typeface="+mn-ea"/>
          <a:cs typeface="+mn-cs"/>
        </a:defRPr>
      </a:lvl1pPr>
      <a:lvl2pPr marL="776288" indent="-298450" algn="l" rtl="0" eaLnBrk="0" fontAlgn="base" hangingPunct="0">
        <a:spcBef>
          <a:spcPct val="20000"/>
        </a:spcBef>
        <a:spcAft>
          <a:spcPct val="0"/>
        </a:spcAft>
        <a:buFont typeface="Arial" panose="020B0604020202020204" pitchFamily="34" charset="0"/>
        <a:buChar char="–"/>
        <a:defRPr kumimoji="1" sz="2900" kern="1200">
          <a:solidFill>
            <a:schemeClr val="tx1"/>
          </a:solidFill>
          <a:latin typeface="+mn-lt"/>
          <a:ea typeface="+mn-ea"/>
          <a:cs typeface="+mn-cs"/>
        </a:defRPr>
      </a:lvl2pPr>
      <a:lvl3pPr marL="1195388" indent="-238125" algn="l" rtl="0" eaLnBrk="0" fontAlgn="base" hangingPunct="0">
        <a:spcBef>
          <a:spcPct val="20000"/>
        </a:spcBef>
        <a:spcAft>
          <a:spcPct val="0"/>
        </a:spcAft>
        <a:buFont typeface="Arial" panose="020B0604020202020204" pitchFamily="34" charset="0"/>
        <a:buChar char="•"/>
        <a:defRPr kumimoji="1" sz="2500" kern="1200">
          <a:solidFill>
            <a:schemeClr val="tx1"/>
          </a:solidFill>
          <a:latin typeface="+mn-lt"/>
          <a:ea typeface="+mn-ea"/>
          <a:cs typeface="+mn-cs"/>
        </a:defRPr>
      </a:lvl3pPr>
      <a:lvl4pPr marL="1673225" indent="-238125" algn="l" rtl="0" eaLnBrk="0" fontAlgn="base" hangingPunct="0">
        <a:spcBef>
          <a:spcPct val="20000"/>
        </a:spcBef>
        <a:spcAft>
          <a:spcPct val="0"/>
        </a:spcAft>
        <a:buFont typeface="Arial" panose="020B0604020202020204" pitchFamily="34" charset="0"/>
        <a:buChar char="–"/>
        <a:defRPr kumimoji="1" sz="2100" kern="1200">
          <a:solidFill>
            <a:schemeClr val="tx1"/>
          </a:solidFill>
          <a:latin typeface="+mn-lt"/>
          <a:ea typeface="+mn-ea"/>
          <a:cs typeface="+mn-cs"/>
        </a:defRPr>
      </a:lvl4pPr>
      <a:lvl5pPr marL="2151063" indent="-238125" algn="l" rtl="0" eaLnBrk="0" fontAlgn="base" hangingPunct="0">
        <a:spcBef>
          <a:spcPct val="20000"/>
        </a:spcBef>
        <a:spcAft>
          <a:spcPct val="0"/>
        </a:spcAft>
        <a:buFont typeface="Arial" panose="020B0604020202020204" pitchFamily="34" charset="0"/>
        <a:buChar char="»"/>
        <a:defRPr kumimoji="1" sz="2100" kern="1200">
          <a:solidFill>
            <a:schemeClr val="tx1"/>
          </a:solidFill>
          <a:latin typeface="+mn-lt"/>
          <a:ea typeface="+mn-ea"/>
          <a:cs typeface="+mn-cs"/>
        </a:defRPr>
      </a:lvl5pPr>
      <a:lvl6pPr marL="2630020" indent="-239093" algn="l" defTabSz="956371"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08206" indent="-239093" algn="l" defTabSz="956371"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86391" indent="-239093" algn="l" defTabSz="956371"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64577" indent="-239093" algn="l" defTabSz="956371"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56371" rtl="0" eaLnBrk="1" latinLnBrk="0" hangingPunct="1">
        <a:defRPr kumimoji="1" sz="1900" kern="1200">
          <a:solidFill>
            <a:schemeClr val="tx1"/>
          </a:solidFill>
          <a:latin typeface="+mn-lt"/>
          <a:ea typeface="+mn-ea"/>
          <a:cs typeface="+mn-cs"/>
        </a:defRPr>
      </a:lvl1pPr>
      <a:lvl2pPr marL="478185" algn="l" defTabSz="956371" rtl="0" eaLnBrk="1" latinLnBrk="0" hangingPunct="1">
        <a:defRPr kumimoji="1" sz="1900" kern="1200">
          <a:solidFill>
            <a:schemeClr val="tx1"/>
          </a:solidFill>
          <a:latin typeface="+mn-lt"/>
          <a:ea typeface="+mn-ea"/>
          <a:cs typeface="+mn-cs"/>
        </a:defRPr>
      </a:lvl2pPr>
      <a:lvl3pPr marL="956371" algn="l" defTabSz="956371" rtl="0" eaLnBrk="1" latinLnBrk="0" hangingPunct="1">
        <a:defRPr kumimoji="1" sz="1900" kern="1200">
          <a:solidFill>
            <a:schemeClr val="tx1"/>
          </a:solidFill>
          <a:latin typeface="+mn-lt"/>
          <a:ea typeface="+mn-ea"/>
          <a:cs typeface="+mn-cs"/>
        </a:defRPr>
      </a:lvl3pPr>
      <a:lvl4pPr marL="1434556" algn="l" defTabSz="956371" rtl="0" eaLnBrk="1" latinLnBrk="0" hangingPunct="1">
        <a:defRPr kumimoji="1" sz="1900" kern="1200">
          <a:solidFill>
            <a:schemeClr val="tx1"/>
          </a:solidFill>
          <a:latin typeface="+mn-lt"/>
          <a:ea typeface="+mn-ea"/>
          <a:cs typeface="+mn-cs"/>
        </a:defRPr>
      </a:lvl4pPr>
      <a:lvl5pPr marL="1912742" algn="l" defTabSz="956371" rtl="0" eaLnBrk="1" latinLnBrk="0" hangingPunct="1">
        <a:defRPr kumimoji="1" sz="1900" kern="1200">
          <a:solidFill>
            <a:schemeClr val="tx1"/>
          </a:solidFill>
          <a:latin typeface="+mn-lt"/>
          <a:ea typeface="+mn-ea"/>
          <a:cs typeface="+mn-cs"/>
        </a:defRPr>
      </a:lvl5pPr>
      <a:lvl6pPr marL="2390927" algn="l" defTabSz="956371" rtl="0" eaLnBrk="1" latinLnBrk="0" hangingPunct="1">
        <a:defRPr kumimoji="1" sz="1900" kern="1200">
          <a:solidFill>
            <a:schemeClr val="tx1"/>
          </a:solidFill>
          <a:latin typeface="+mn-lt"/>
          <a:ea typeface="+mn-ea"/>
          <a:cs typeface="+mn-cs"/>
        </a:defRPr>
      </a:lvl6pPr>
      <a:lvl7pPr marL="2869113" algn="l" defTabSz="956371" rtl="0" eaLnBrk="1" latinLnBrk="0" hangingPunct="1">
        <a:defRPr kumimoji="1" sz="1900" kern="1200">
          <a:solidFill>
            <a:schemeClr val="tx1"/>
          </a:solidFill>
          <a:latin typeface="+mn-lt"/>
          <a:ea typeface="+mn-ea"/>
          <a:cs typeface="+mn-cs"/>
        </a:defRPr>
      </a:lvl7pPr>
      <a:lvl8pPr marL="3347298" algn="l" defTabSz="956371" rtl="0" eaLnBrk="1" latinLnBrk="0" hangingPunct="1">
        <a:defRPr kumimoji="1" sz="1900" kern="1200">
          <a:solidFill>
            <a:schemeClr val="tx1"/>
          </a:solidFill>
          <a:latin typeface="+mn-lt"/>
          <a:ea typeface="+mn-ea"/>
          <a:cs typeface="+mn-cs"/>
        </a:defRPr>
      </a:lvl8pPr>
      <a:lvl9pPr marL="3825484" algn="l" defTabSz="956371"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emf"/><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角丸四角形 75"/>
          <p:cNvSpPr/>
          <p:nvPr/>
        </p:nvSpPr>
        <p:spPr bwMode="auto">
          <a:xfrm>
            <a:off x="2025237" y="7997474"/>
            <a:ext cx="2987779" cy="1484053"/>
          </a:xfrm>
          <a:prstGeom prst="roundRect">
            <a:avLst/>
          </a:prstGeom>
          <a:noFill/>
          <a:ln w="3175">
            <a:solidFill>
              <a:srgbClr val="6666FF"/>
            </a:solidFill>
            <a:prstDash val="sysDash"/>
          </a:ln>
        </p:spPr>
        <p:style>
          <a:lnRef idx="2">
            <a:schemeClr val="accent2"/>
          </a:lnRef>
          <a:fillRef idx="1">
            <a:schemeClr val="lt1"/>
          </a:fillRef>
          <a:effectRef idx="0">
            <a:schemeClr val="accent2"/>
          </a:effectRef>
          <a:fontRef idx="minor">
            <a:schemeClr val="dk1"/>
          </a:fontRef>
        </p:style>
        <p:txBody>
          <a:bodyPr bIns="0" anchor="t"/>
          <a:lstStyle/>
          <a:p>
            <a:pPr fontAlgn="auto">
              <a:spcBef>
                <a:spcPts val="0"/>
              </a:spcBef>
              <a:spcAft>
                <a:spcPts val="0"/>
              </a:spcAft>
              <a:defRPr/>
            </a:pP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1" name="グループ化 10"/>
          <p:cNvGrpSpPr/>
          <p:nvPr/>
        </p:nvGrpSpPr>
        <p:grpSpPr>
          <a:xfrm>
            <a:off x="2298644" y="8424297"/>
            <a:ext cx="1361003" cy="923481"/>
            <a:chOff x="2232298" y="8548750"/>
            <a:chExt cx="1427350" cy="979864"/>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2298" y="8548750"/>
              <a:ext cx="1427350" cy="979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 name="角丸四角形 72">
              <a:extLst>
                <a:ext uri="{FF2B5EF4-FFF2-40B4-BE49-F238E27FC236}">
                  <a16:creationId xmlns:a16="http://schemas.microsoft.com/office/drawing/2014/main" id="{8569347B-8A4C-9646-89AB-DDDCB8E6B339}"/>
                </a:ext>
              </a:extLst>
            </p:cNvPr>
            <p:cNvSpPr/>
            <p:nvPr/>
          </p:nvSpPr>
          <p:spPr>
            <a:xfrm>
              <a:off x="2238954" y="9265261"/>
              <a:ext cx="1387601" cy="243430"/>
            </a:xfrm>
            <a:prstGeom prst="roundRect">
              <a:avLst>
                <a:gd name="adj" fmla="val 0"/>
              </a:avLst>
            </a:prstGeom>
            <a:solidFill>
              <a:schemeClr val="tx2"/>
            </a:solidFill>
            <a:ln w="76200">
              <a:noFill/>
            </a:ln>
          </p:spPr>
          <p:txBody>
            <a:bodyPr anchor="ctr"/>
            <a:lstStyle/>
            <a:p>
              <a:pPr algn="ctr" defTabSz="591055">
                <a:lnSpc>
                  <a:spcPct val="130000"/>
                </a:lnSpc>
                <a:spcAft>
                  <a:spcPts val="796"/>
                </a:spcAft>
              </a:pPr>
              <a:r>
                <a:rPr lang="ja-JP" altLang="en-US" sz="900" b="1" spc="239" dirty="0" smtClean="0">
                  <a:solidFill>
                    <a:schemeClr val="bg1"/>
                  </a:solidFill>
                  <a:latin typeface="メイリオ" panose="020B0604030504040204" pitchFamily="50" charset="-128"/>
                  <a:ea typeface="メイリオ" panose="020B0604030504040204" pitchFamily="50" charset="-128"/>
                  <a:cs typeface="Noto Sans CJK JP DemiLight" charset="-128"/>
                </a:rPr>
                <a:t>ハローワーク等</a:t>
              </a:r>
              <a:endParaRPr lang="ja-JP" altLang="en-US" sz="900" b="1" spc="239" dirty="0">
                <a:solidFill>
                  <a:schemeClr val="bg1"/>
                </a:solidFill>
                <a:latin typeface="メイリオ" panose="020B0604030504040204" pitchFamily="50" charset="-128"/>
                <a:ea typeface="メイリオ" panose="020B0604030504040204" pitchFamily="50" charset="-128"/>
                <a:cs typeface="Noto Sans CJK JP DemiLight" charset="-128"/>
              </a:endParaRPr>
            </a:p>
          </p:txBody>
        </p:sp>
      </p:grpSp>
      <p:sp>
        <p:nvSpPr>
          <p:cNvPr id="30" name="角丸四角形 29"/>
          <p:cNvSpPr/>
          <p:nvPr/>
        </p:nvSpPr>
        <p:spPr bwMode="auto">
          <a:xfrm>
            <a:off x="189340" y="7955077"/>
            <a:ext cx="1554184" cy="1506215"/>
          </a:xfrm>
          <a:prstGeom prst="roundRect">
            <a:avLst/>
          </a:prstGeom>
          <a:solidFill>
            <a:schemeClr val="accent1">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bIns="0" anchor="t"/>
          <a:lstStyle/>
          <a:p>
            <a:pPr fontAlgn="auto">
              <a:spcBef>
                <a:spcPts val="0"/>
              </a:spcBef>
              <a:spcAft>
                <a:spcPts val="0"/>
              </a:spcAft>
              <a:defRPr/>
            </a:pP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角丸四角形 34"/>
          <p:cNvSpPr/>
          <p:nvPr/>
        </p:nvSpPr>
        <p:spPr bwMode="auto">
          <a:xfrm>
            <a:off x="5101890" y="6801194"/>
            <a:ext cx="370768" cy="1552245"/>
          </a:xfrm>
          <a:prstGeom prst="roundRect">
            <a:avLst>
              <a:gd name="adj" fmla="val 11322"/>
            </a:avLst>
          </a:prstGeom>
          <a:solidFill>
            <a:schemeClr val="accent6">
              <a:lumMod val="20000"/>
              <a:lumOff val="80000"/>
            </a:schemeClr>
          </a:solidFill>
          <a:ln>
            <a:solidFill>
              <a:schemeClr val="accent6"/>
            </a:solidFill>
          </a:ln>
        </p:spPr>
        <p:style>
          <a:lnRef idx="2">
            <a:schemeClr val="accent2"/>
          </a:lnRef>
          <a:fillRef idx="1">
            <a:schemeClr val="lt1"/>
          </a:fillRef>
          <a:effectRef idx="0">
            <a:schemeClr val="accent2"/>
          </a:effectRef>
          <a:fontRef idx="minor">
            <a:schemeClr val="dk1"/>
          </a:fontRef>
        </p:style>
        <p:txBody>
          <a:bodyPr vert="eaVert" tIns="0" anchor="ctr" anchorCtr="1"/>
          <a:lstStyle/>
          <a:p>
            <a:pPr algn="ctr" fontAlgn="auto">
              <a:spcBef>
                <a:spcPts val="0"/>
              </a:spcBef>
              <a:spcAft>
                <a:spcPts val="0"/>
              </a:spcAft>
              <a:defRPr/>
            </a:pP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トライアル</a:t>
            </a:r>
            <a:r>
              <a:rPr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開始</a:t>
            </a:r>
            <a:endParaRPr lang="en-US" altLang="ja-JP"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Text Box 42"/>
          <p:cNvSpPr txBox="1">
            <a:spLocks noChangeArrowheads="1"/>
          </p:cNvSpPr>
          <p:nvPr/>
        </p:nvSpPr>
        <p:spPr bwMode="auto">
          <a:xfrm>
            <a:off x="2277729" y="9703023"/>
            <a:ext cx="3680109" cy="327404"/>
          </a:xfrm>
          <a:prstGeom prst="rect">
            <a:avLst/>
          </a:prstGeom>
          <a:noFill/>
          <a:ln w="9525">
            <a:noFill/>
            <a:miter lim="800000"/>
            <a:headEnd/>
            <a:tailEnd/>
          </a:ln>
        </p:spPr>
        <p:txBody>
          <a:bodyPr wrap="square" lIns="37652" tIns="47819" rIns="37652" bIns="47819">
            <a:spAutoFit/>
          </a:bodyPr>
          <a:lstStyle/>
          <a:p>
            <a:pPr algn="ctr" fontAlgn="auto">
              <a:spcBef>
                <a:spcPts val="0"/>
              </a:spcBef>
              <a:spcAft>
                <a:spcPts val="0"/>
              </a:spcAft>
              <a:defRPr/>
            </a:pPr>
            <a:r>
              <a:rPr lang="ja-JP" altLang="en-US" sz="1500" b="1" spc="-21" dirty="0" smtClean="0">
                <a:latin typeface="HG丸ｺﾞｼｯｸM-PRO" pitchFamily="50" charset="-128"/>
                <a:ea typeface="HG丸ｺﾞｼｯｸM-PRO" pitchFamily="50" charset="-128"/>
              </a:rPr>
              <a:t>・都道府県</a:t>
            </a:r>
            <a:r>
              <a:rPr lang="ja-JP" altLang="en-US" sz="1500" b="1" spc="-21" dirty="0">
                <a:latin typeface="HG丸ｺﾞｼｯｸM-PRO" pitchFamily="50" charset="-128"/>
                <a:ea typeface="HG丸ｺﾞｼｯｸM-PRO" pitchFamily="50" charset="-128"/>
              </a:rPr>
              <a:t>労働局・ハローワーク</a:t>
            </a:r>
          </a:p>
        </p:txBody>
      </p:sp>
      <p:sp>
        <p:nvSpPr>
          <p:cNvPr id="2054" name="Text Box 10"/>
          <p:cNvSpPr txBox="1">
            <a:spLocks noChangeArrowheads="1"/>
          </p:cNvSpPr>
          <p:nvPr/>
        </p:nvSpPr>
        <p:spPr bwMode="auto">
          <a:xfrm>
            <a:off x="122238" y="317500"/>
            <a:ext cx="1249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cap="rnd">
                <a:solidFill>
                  <a:srgbClr val="000000"/>
                </a:solidFill>
                <a:prstDash val="sysDot"/>
                <a:miter lim="800000"/>
                <a:headEnd/>
                <a:tailEnd/>
              </a14:hiddenLine>
            </a:ext>
          </a:extLst>
        </p:spPr>
        <p:txBody>
          <a:bodyPr lIns="0" tIns="0" rIns="0" bIns="0"/>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lnSpc>
                <a:spcPct val="72000"/>
              </a:lnSpc>
              <a:spcBef>
                <a:spcPct val="0"/>
              </a:spcBef>
              <a:buFontTx/>
              <a:buNone/>
            </a:pPr>
            <a:r>
              <a:rPr lang="ja-JP" altLang="en-US" sz="900">
                <a:solidFill>
                  <a:srgbClr val="000000"/>
                </a:solidFill>
                <a:latin typeface="メイリオ" panose="020B0604030504040204" pitchFamily="50" charset="-128"/>
                <a:ea typeface="メイリオ" panose="020B0604030504040204" pitchFamily="50" charset="-128"/>
              </a:rPr>
              <a:t>（事業主の方へ）</a:t>
            </a:r>
            <a:endParaRPr lang="ja-JP" altLang="en-US" sz="1800">
              <a:latin typeface="メイリオ" panose="020B0604030504040204" pitchFamily="50" charset="-128"/>
              <a:ea typeface="メイリオ" panose="020B0604030504040204" pitchFamily="50" charset="-128"/>
            </a:endParaRPr>
          </a:p>
        </p:txBody>
      </p:sp>
      <p:pic>
        <p:nvPicPr>
          <p:cNvPr id="2055" name="図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6323013" y="10048875"/>
            <a:ext cx="52863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AutoShape 9"/>
          <p:cNvSpPr>
            <a:spLocks noChangeArrowheads="1"/>
          </p:cNvSpPr>
          <p:nvPr/>
        </p:nvSpPr>
        <p:spPr bwMode="auto">
          <a:xfrm>
            <a:off x="6853238" y="10048875"/>
            <a:ext cx="679450" cy="525463"/>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77705" tIns="9298" rIns="77705" bIns="9298"/>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panose="020B0604020202020204" pitchFamily="34" charset="0"/>
            </a:endParaRPr>
          </a:p>
        </p:txBody>
      </p:sp>
      <p:pic>
        <p:nvPicPr>
          <p:cNvPr id="2057" name="図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7513" y="-90488"/>
            <a:ext cx="525462" cy="374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8" name="AutoShape 3"/>
          <p:cNvSpPr>
            <a:spLocks noChangeArrowheads="1"/>
          </p:cNvSpPr>
          <p:nvPr/>
        </p:nvSpPr>
        <p:spPr bwMode="auto">
          <a:xfrm>
            <a:off x="-265113" y="-263525"/>
            <a:ext cx="679451" cy="527050"/>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77705" tIns="9298" rIns="77705" bIns="9298"/>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メイリオ" panose="020B0604030504040204" pitchFamily="50" charset="-128"/>
              <a:ea typeface="メイリオ" panose="020B0604030504040204" pitchFamily="50" charset="-128"/>
            </a:endParaRPr>
          </a:p>
        </p:txBody>
      </p:sp>
      <p:sp>
        <p:nvSpPr>
          <p:cNvPr id="2059" name="AutoShape 5"/>
          <p:cNvSpPr>
            <a:spLocks noChangeArrowheads="1"/>
          </p:cNvSpPr>
          <p:nvPr/>
        </p:nvSpPr>
        <p:spPr bwMode="auto">
          <a:xfrm>
            <a:off x="944563" y="-263525"/>
            <a:ext cx="7258050" cy="527050"/>
          </a:xfrm>
          <a:prstGeom prst="roundRect">
            <a:avLst>
              <a:gd name="adj" fmla="val 50000"/>
            </a:avLst>
          </a:prstGeom>
          <a:solidFill>
            <a:srgbClr val="00B050"/>
          </a:solidFill>
          <a:ln w="9525">
            <a:solidFill>
              <a:srgbClr val="000000"/>
            </a:solidFill>
            <a:round/>
            <a:headEnd/>
            <a:tailEnd/>
          </a:ln>
          <a:extLst/>
        </p:spPr>
        <p:txBody>
          <a:bodyPr lIns="77705" tIns="9298" rIns="77705" bIns="9298"/>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メイリオ" panose="020B0604030504040204" pitchFamily="50" charset="-128"/>
              <a:ea typeface="メイリオ" panose="020B0604030504040204" pitchFamily="50" charset="-128"/>
            </a:endParaRPr>
          </a:p>
        </p:txBody>
      </p:sp>
      <p:sp>
        <p:nvSpPr>
          <p:cNvPr id="2061" name="正方形/長方形 56"/>
          <p:cNvSpPr>
            <a:spLocks noChangeArrowheads="1"/>
          </p:cNvSpPr>
          <p:nvPr/>
        </p:nvSpPr>
        <p:spPr bwMode="auto">
          <a:xfrm>
            <a:off x="149943" y="4187926"/>
            <a:ext cx="6983083" cy="1327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95637" bIns="47819">
            <a:spAutoFit/>
          </a:bodyPr>
          <a:lstStyle/>
          <a:p>
            <a:pPr marL="180975" indent="-180975">
              <a:defRPr/>
            </a:pPr>
            <a:r>
              <a:rPr lang="en-US" altLang="ja-JP" sz="1000" dirty="0" smtClean="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１　求職者が</a:t>
            </a:r>
            <a:r>
              <a:rPr lang="en-US" altLang="ja-JP" sz="1000" dirty="0" smtClean="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常用雇用</a:t>
            </a:r>
            <a:r>
              <a:rPr lang="en-US" altLang="ja-JP" sz="1000" dirty="0" smtClean="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（一週間の所定労働時間が</a:t>
            </a:r>
            <a:r>
              <a:rPr lang="en-US" altLang="ja-JP" sz="1000" dirty="0" smtClean="0">
                <a:latin typeface="メイリオ" pitchFamily="50" charset="-128"/>
                <a:ea typeface="メイリオ" pitchFamily="50" charset="-128"/>
                <a:cs typeface="メイリオ" pitchFamily="50" charset="-128"/>
              </a:rPr>
              <a:t>30</a:t>
            </a:r>
            <a:r>
              <a:rPr lang="ja-JP" altLang="en-US" sz="1000" dirty="0" smtClean="0">
                <a:latin typeface="メイリオ" pitchFamily="50" charset="-128"/>
                <a:ea typeface="メイリオ" pitchFamily="50" charset="-128"/>
                <a:cs typeface="メイリオ" pitchFamily="50" charset="-128"/>
              </a:rPr>
              <a:t>時間以上の無期雇用）を希望する場合。</a:t>
            </a:r>
            <a:endParaRPr lang="en-US" altLang="ja-JP" sz="1000" dirty="0" smtClean="0">
              <a:latin typeface="メイリオ" pitchFamily="50" charset="-128"/>
              <a:ea typeface="メイリオ" pitchFamily="50" charset="-128"/>
              <a:cs typeface="メイリオ" pitchFamily="50" charset="-128"/>
            </a:endParaRPr>
          </a:p>
          <a:p>
            <a:pPr marL="180975" indent="-180975">
              <a:defRPr/>
            </a:pPr>
            <a:r>
              <a:rPr lang="en-US" altLang="ja-JP" sz="1000" dirty="0" smtClean="0">
                <a:latin typeface="メイリオ" pitchFamily="50" charset="-128"/>
                <a:ea typeface="メイリオ" pitchFamily="50" charset="-128"/>
                <a:cs typeface="メイリオ" pitchFamily="50" charset="-128"/>
              </a:rPr>
              <a:t>※</a:t>
            </a:r>
            <a:r>
              <a:rPr lang="ja-JP" altLang="en-US" sz="1000" dirty="0">
                <a:latin typeface="メイリオ" pitchFamily="50" charset="-128"/>
                <a:ea typeface="メイリオ" pitchFamily="50" charset="-128"/>
                <a:cs typeface="メイリオ" pitchFamily="50" charset="-128"/>
              </a:rPr>
              <a:t>２　</a:t>
            </a:r>
            <a:r>
              <a:rPr lang="ja-JP" altLang="en-US" sz="1000" dirty="0" smtClean="0">
                <a:latin typeface="メイリオ" pitchFamily="50" charset="-128"/>
                <a:ea typeface="メイリオ" pitchFamily="50" charset="-128"/>
                <a:cs typeface="メイリオ" pitchFamily="50" charset="-128"/>
              </a:rPr>
              <a:t>一般トライアルコースで対象労働者</a:t>
            </a:r>
            <a:r>
              <a:rPr lang="ja-JP" altLang="en-US" sz="1000" dirty="0">
                <a:latin typeface="メイリオ" pitchFamily="50" charset="-128"/>
                <a:ea typeface="メイリオ" pitchFamily="50" charset="-128"/>
                <a:cs typeface="メイリオ" pitchFamily="50" charset="-128"/>
              </a:rPr>
              <a:t>が母子家庭の母</a:t>
            </a:r>
            <a:r>
              <a:rPr lang="ja-JP" altLang="en-US" sz="1000" dirty="0" smtClean="0">
                <a:latin typeface="メイリオ" pitchFamily="50" charset="-128"/>
                <a:ea typeface="メイリオ" pitchFamily="50" charset="-128"/>
                <a:cs typeface="メイリオ" pitchFamily="50" charset="-128"/>
              </a:rPr>
              <a:t>等もしくは父子</a:t>
            </a:r>
            <a:r>
              <a:rPr lang="ja-JP" altLang="en-US" sz="1000" dirty="0">
                <a:latin typeface="メイリオ" pitchFamily="50" charset="-128"/>
                <a:ea typeface="メイリオ" pitchFamily="50" charset="-128"/>
                <a:cs typeface="メイリオ" pitchFamily="50" charset="-128"/>
              </a:rPr>
              <a:t>家庭の父の</a:t>
            </a:r>
            <a:r>
              <a:rPr lang="ja-JP" altLang="en-US" sz="1000" dirty="0" smtClean="0">
                <a:latin typeface="メイリオ" pitchFamily="50" charset="-128"/>
                <a:ea typeface="メイリオ" pitchFamily="50" charset="-128"/>
                <a:cs typeface="メイリオ" pitchFamily="50" charset="-128"/>
              </a:rPr>
              <a:t>場合または新型コロナウイルス感　</a:t>
            </a:r>
            <a:endParaRPr lang="en-US" altLang="ja-JP" sz="1000" dirty="0" smtClean="0">
              <a:latin typeface="メイリオ" pitchFamily="50" charset="-128"/>
              <a:ea typeface="メイリオ" pitchFamily="50" charset="-128"/>
              <a:cs typeface="メイリオ" pitchFamily="50" charset="-128"/>
            </a:endParaRPr>
          </a:p>
          <a:p>
            <a:pPr marL="180975" indent="-180975">
              <a:defRPr/>
            </a:pPr>
            <a:r>
              <a:rPr lang="ja-JP" altLang="en-US" sz="1000" dirty="0" smtClean="0">
                <a:latin typeface="メイリオ" pitchFamily="50" charset="-128"/>
                <a:ea typeface="メイリオ" pitchFamily="50" charset="-128"/>
                <a:cs typeface="メイリオ" pitchFamily="50" charset="-128"/>
              </a:rPr>
              <a:t>　　　染症対応トライアルコースで事業主が雇用調整助成金を受給していない等の場合は</a:t>
            </a:r>
            <a:r>
              <a:rPr lang="ja-JP" altLang="en-US" sz="1000" dirty="0">
                <a:latin typeface="メイリオ" pitchFamily="50" charset="-128"/>
                <a:ea typeface="メイリオ" pitchFamily="50" charset="-128"/>
                <a:cs typeface="メイリオ" pitchFamily="50" charset="-128"/>
              </a:rPr>
              <a:t>、いずれも</a:t>
            </a:r>
            <a:r>
              <a:rPr lang="ja-JP" altLang="en-US" sz="1000" dirty="0" smtClean="0">
                <a:latin typeface="メイリオ" pitchFamily="50" charset="-128"/>
                <a:ea typeface="メイリオ" pitchFamily="50" charset="-128"/>
                <a:cs typeface="メイリオ" pitchFamily="50" charset="-128"/>
              </a:rPr>
              <a:t>１人あたり月額最</a:t>
            </a:r>
            <a:endParaRPr lang="en-US" altLang="ja-JP" sz="1000" dirty="0" smtClean="0">
              <a:latin typeface="メイリオ" pitchFamily="50" charset="-128"/>
              <a:ea typeface="メイリオ" pitchFamily="50" charset="-128"/>
              <a:cs typeface="メイリオ" pitchFamily="50" charset="-128"/>
            </a:endParaRPr>
          </a:p>
          <a:p>
            <a:pPr marL="180975" indent="-180975">
              <a:defRPr/>
            </a:pPr>
            <a:r>
              <a:rPr lang="ja-JP" altLang="en-US" sz="1000" dirty="0" smtClean="0">
                <a:latin typeface="メイリオ" pitchFamily="50" charset="-128"/>
                <a:ea typeface="メイリオ" pitchFamily="50" charset="-128"/>
                <a:cs typeface="メイリオ" pitchFamily="50" charset="-128"/>
              </a:rPr>
              <a:t>　　　大５万円となります。</a:t>
            </a:r>
            <a:endParaRPr lang="en-US" altLang="ja-JP" sz="1000" dirty="0" smtClean="0">
              <a:latin typeface="メイリオ" pitchFamily="50" charset="-128"/>
              <a:ea typeface="メイリオ" pitchFamily="50" charset="-128"/>
              <a:cs typeface="メイリオ" pitchFamily="50" charset="-128"/>
            </a:endParaRPr>
          </a:p>
          <a:p>
            <a:pPr marL="180975" indent="-180975">
              <a:defRPr/>
            </a:pPr>
            <a:r>
              <a:rPr lang="en-US" altLang="ja-JP" sz="1000" dirty="0" smtClean="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３</a:t>
            </a:r>
            <a:r>
              <a:rPr lang="ja-JP" altLang="en-US" sz="1000" dirty="0">
                <a:latin typeface="メイリオ" pitchFamily="50" charset="-128"/>
                <a:ea typeface="メイリオ" pitchFamily="50" charset="-128"/>
                <a:cs typeface="メイリオ" pitchFamily="50" charset="-128"/>
              </a:rPr>
              <a:t>　</a:t>
            </a:r>
            <a:r>
              <a:rPr lang="ja-JP" altLang="en-US" sz="1000" dirty="0" smtClean="0">
                <a:latin typeface="メイリオ" pitchFamily="50" charset="-128"/>
                <a:ea typeface="メイリオ" pitchFamily="50" charset="-128"/>
                <a:cs typeface="メイリオ" pitchFamily="50" charset="-128"/>
              </a:rPr>
              <a:t>求職者が</a:t>
            </a:r>
            <a:r>
              <a:rPr lang="en-US" altLang="ja-JP" sz="1000" dirty="0">
                <a:latin typeface="メイリオ" pitchFamily="50" charset="-128"/>
                <a:ea typeface="メイリオ" pitchFamily="50" charset="-128"/>
                <a:cs typeface="メイリオ" pitchFamily="50" charset="-128"/>
              </a:rPr>
              <a:t>〈</a:t>
            </a:r>
            <a:r>
              <a:rPr lang="ja-JP" altLang="en-US" sz="1000" dirty="0">
                <a:latin typeface="メイリオ" pitchFamily="50" charset="-128"/>
                <a:ea typeface="メイリオ" pitchFamily="50" charset="-128"/>
                <a:cs typeface="メイリオ" pitchFamily="50" charset="-128"/>
              </a:rPr>
              <a:t>常用</a:t>
            </a:r>
            <a:r>
              <a:rPr lang="ja-JP" altLang="en-US" sz="1000" dirty="0" smtClean="0">
                <a:latin typeface="メイリオ" pitchFamily="50" charset="-128"/>
                <a:ea typeface="メイリオ" pitchFamily="50" charset="-128"/>
                <a:cs typeface="メイリオ" pitchFamily="50" charset="-128"/>
              </a:rPr>
              <a:t>雇用（短時間労働）</a:t>
            </a:r>
            <a:r>
              <a:rPr lang="en-US" altLang="ja-JP" sz="1000" dirty="0" smtClean="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（一週間</a:t>
            </a:r>
            <a:r>
              <a:rPr lang="ja-JP" altLang="en-US" sz="1000" dirty="0">
                <a:latin typeface="メイリオ" pitchFamily="50" charset="-128"/>
                <a:ea typeface="メイリオ" pitchFamily="50" charset="-128"/>
                <a:cs typeface="メイリオ" pitchFamily="50" charset="-128"/>
              </a:rPr>
              <a:t>の所定労働時間</a:t>
            </a:r>
            <a:r>
              <a:rPr lang="ja-JP" altLang="en-US" sz="1000" dirty="0" smtClean="0">
                <a:latin typeface="メイリオ" pitchFamily="50" charset="-128"/>
                <a:ea typeface="メイリオ" pitchFamily="50" charset="-128"/>
                <a:cs typeface="メイリオ" pitchFamily="50" charset="-128"/>
              </a:rPr>
              <a:t>が</a:t>
            </a:r>
            <a:r>
              <a:rPr lang="en-US" altLang="ja-JP" sz="1000" dirty="0" smtClean="0">
                <a:latin typeface="メイリオ" pitchFamily="50" charset="-128"/>
                <a:ea typeface="メイリオ" pitchFamily="50" charset="-128"/>
                <a:cs typeface="メイリオ" pitchFamily="50" charset="-128"/>
              </a:rPr>
              <a:t>20</a:t>
            </a:r>
            <a:r>
              <a:rPr lang="ja-JP" altLang="en-US" sz="1000" dirty="0" smtClean="0">
                <a:latin typeface="メイリオ" pitchFamily="50" charset="-128"/>
                <a:ea typeface="メイリオ" pitchFamily="50" charset="-128"/>
                <a:cs typeface="メイリオ" pitchFamily="50" charset="-128"/>
              </a:rPr>
              <a:t>時間以上</a:t>
            </a:r>
            <a:r>
              <a:rPr lang="en-US" altLang="ja-JP" sz="1000" dirty="0" smtClean="0">
                <a:latin typeface="メイリオ" pitchFamily="50" charset="-128"/>
                <a:ea typeface="メイリオ" pitchFamily="50" charset="-128"/>
                <a:cs typeface="メイリオ" pitchFamily="50" charset="-128"/>
              </a:rPr>
              <a:t>30</a:t>
            </a:r>
            <a:r>
              <a:rPr lang="ja-JP" altLang="en-US" sz="1000" dirty="0" smtClean="0">
                <a:latin typeface="メイリオ" pitchFamily="50" charset="-128"/>
                <a:ea typeface="メイリオ" pitchFamily="50" charset="-128"/>
                <a:cs typeface="メイリオ" pitchFamily="50" charset="-128"/>
              </a:rPr>
              <a:t>時間未満の無期雇用）</a:t>
            </a:r>
            <a:endParaRPr lang="en-US" altLang="ja-JP" sz="1000" dirty="0" smtClean="0">
              <a:latin typeface="メイリオ" pitchFamily="50" charset="-128"/>
              <a:ea typeface="メイリオ" pitchFamily="50" charset="-128"/>
              <a:cs typeface="メイリオ" pitchFamily="50" charset="-128"/>
            </a:endParaRPr>
          </a:p>
          <a:p>
            <a:pPr marL="180975" indent="-180975">
              <a:defRPr/>
            </a:pPr>
            <a:r>
              <a:rPr lang="en-US" altLang="ja-JP" sz="1000" dirty="0">
                <a:latin typeface="メイリオ" pitchFamily="50" charset="-128"/>
                <a:ea typeface="メイリオ" pitchFamily="50" charset="-128"/>
                <a:cs typeface="メイリオ" pitchFamily="50" charset="-128"/>
              </a:rPr>
              <a:t> </a:t>
            </a:r>
            <a:r>
              <a:rPr lang="en-US" altLang="ja-JP" sz="1000" dirty="0" smtClean="0">
                <a:latin typeface="メイリオ" pitchFamily="50" charset="-128"/>
                <a:ea typeface="メイリオ" pitchFamily="50" charset="-128"/>
                <a:cs typeface="メイリオ" pitchFamily="50" charset="-128"/>
              </a:rPr>
              <a:t>        </a:t>
            </a:r>
            <a:r>
              <a:rPr lang="ja-JP" altLang="en-US" sz="1000" dirty="0" smtClean="0">
                <a:latin typeface="メイリオ" pitchFamily="50" charset="-128"/>
                <a:ea typeface="メイリオ" pitchFamily="50" charset="-128"/>
                <a:cs typeface="メイリオ" pitchFamily="50" charset="-128"/>
              </a:rPr>
              <a:t>を希望する場合。</a:t>
            </a:r>
            <a:endParaRPr lang="en-US" altLang="ja-JP" sz="1000" dirty="0" smtClean="0">
              <a:latin typeface="メイリオ" pitchFamily="50" charset="-128"/>
              <a:ea typeface="メイリオ" pitchFamily="50" charset="-128"/>
              <a:cs typeface="メイリオ" pitchFamily="50" charset="-128"/>
            </a:endParaRPr>
          </a:p>
          <a:p>
            <a:pPr marL="180975" indent="-180975">
              <a:defRPr/>
            </a:pPr>
            <a:r>
              <a:rPr lang="en-US" altLang="ja-JP" sz="1000" dirty="0" smtClean="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４</a:t>
            </a:r>
            <a:r>
              <a:rPr lang="ja-JP" altLang="en-US" sz="1000" dirty="0">
                <a:latin typeface="メイリオ" pitchFamily="50" charset="-128"/>
                <a:ea typeface="メイリオ" pitchFamily="50" charset="-128"/>
                <a:cs typeface="メイリオ" pitchFamily="50" charset="-128"/>
              </a:rPr>
              <a:t>　</a:t>
            </a:r>
            <a:r>
              <a:rPr lang="ja-JP" altLang="en-US" sz="1000" dirty="0" smtClean="0">
                <a:latin typeface="メイリオ" pitchFamily="50" charset="-128"/>
                <a:ea typeface="メイリオ" pitchFamily="50" charset="-128"/>
                <a:cs typeface="メイリオ" pitchFamily="50" charset="-128"/>
              </a:rPr>
              <a:t>事業</a:t>
            </a:r>
            <a:r>
              <a:rPr lang="ja-JP" altLang="en-US" sz="1000" dirty="0">
                <a:latin typeface="メイリオ" pitchFamily="50" charset="-128"/>
                <a:ea typeface="メイリオ" pitchFamily="50" charset="-128"/>
                <a:cs typeface="メイリオ" pitchFamily="50" charset="-128"/>
              </a:rPr>
              <a:t>主が雇用調整助成金を受給していない等の場合は</a:t>
            </a:r>
            <a:r>
              <a:rPr lang="ja-JP" altLang="en-US" sz="1000" dirty="0" smtClean="0">
                <a:latin typeface="メイリオ" pitchFamily="50" charset="-128"/>
                <a:ea typeface="メイリオ" pitchFamily="50" charset="-128"/>
                <a:cs typeface="メイリオ" pitchFamily="50" charset="-128"/>
              </a:rPr>
              <a:t>、１人</a:t>
            </a:r>
            <a:r>
              <a:rPr lang="ja-JP" altLang="en-US" sz="1000" dirty="0">
                <a:latin typeface="メイリオ" pitchFamily="50" charset="-128"/>
                <a:ea typeface="メイリオ" pitchFamily="50" charset="-128"/>
                <a:cs typeface="メイリオ" pitchFamily="50" charset="-128"/>
              </a:rPr>
              <a:t>あたり</a:t>
            </a:r>
            <a:r>
              <a:rPr lang="ja-JP" altLang="en-US" sz="1000" dirty="0" smtClean="0">
                <a:latin typeface="メイリオ" pitchFamily="50" charset="-128"/>
                <a:ea typeface="メイリオ" pitchFamily="50" charset="-128"/>
                <a:cs typeface="メイリオ" pitchFamily="50" charset="-128"/>
              </a:rPr>
              <a:t>月額最大</a:t>
            </a:r>
            <a:r>
              <a:rPr lang="en-US" altLang="ja-JP" sz="1000" dirty="0" smtClean="0">
                <a:latin typeface="メイリオ" pitchFamily="50" charset="-128"/>
                <a:ea typeface="メイリオ" pitchFamily="50" charset="-128"/>
                <a:cs typeface="メイリオ" pitchFamily="50" charset="-128"/>
              </a:rPr>
              <a:t>3.12</a:t>
            </a:r>
            <a:r>
              <a:rPr lang="ja-JP" altLang="en-US" sz="1000" dirty="0" smtClean="0">
                <a:latin typeface="メイリオ" pitchFamily="50" charset="-128"/>
                <a:ea typeface="メイリオ" pitchFamily="50" charset="-128"/>
                <a:cs typeface="メイリオ" pitchFamily="50" charset="-128"/>
              </a:rPr>
              <a:t>万円</a:t>
            </a:r>
            <a:r>
              <a:rPr lang="ja-JP" altLang="en-US" sz="1000" dirty="0">
                <a:latin typeface="メイリオ" pitchFamily="50" charset="-128"/>
                <a:ea typeface="メイリオ" pitchFamily="50" charset="-128"/>
                <a:cs typeface="メイリオ" pitchFamily="50" charset="-128"/>
              </a:rPr>
              <a:t>となります。</a:t>
            </a:r>
            <a:endParaRPr lang="en-US" altLang="ja-JP" sz="1000" dirty="0">
              <a:latin typeface="メイリオ" pitchFamily="50" charset="-128"/>
              <a:ea typeface="メイリオ" pitchFamily="50" charset="-128"/>
              <a:cs typeface="メイリオ" pitchFamily="50" charset="-128"/>
            </a:endParaRPr>
          </a:p>
          <a:p>
            <a:pPr marL="180975" indent="-180975">
              <a:defRPr/>
            </a:pPr>
            <a:endParaRPr lang="en-US" altLang="ja-JP" sz="1000" dirty="0" smtClean="0">
              <a:latin typeface="メイリオ" pitchFamily="50" charset="-128"/>
              <a:ea typeface="メイリオ" pitchFamily="50" charset="-128"/>
              <a:cs typeface="メイリオ" pitchFamily="50" charset="-128"/>
            </a:endParaRPr>
          </a:p>
        </p:txBody>
      </p:sp>
      <p:sp>
        <p:nvSpPr>
          <p:cNvPr id="2062" name="テキスト ボックス 49"/>
          <p:cNvSpPr txBox="1">
            <a:spLocks noChangeArrowheads="1"/>
          </p:cNvSpPr>
          <p:nvPr/>
        </p:nvSpPr>
        <p:spPr bwMode="auto">
          <a:xfrm>
            <a:off x="133745" y="565870"/>
            <a:ext cx="6931025" cy="478387"/>
          </a:xfrm>
          <a:prstGeom prst="rect">
            <a:avLst/>
          </a:prstGeom>
          <a:solidFill>
            <a:schemeClr val="accent2"/>
          </a:solidFill>
          <a:ln>
            <a:noFill/>
          </a:ln>
          <a:extLst/>
        </p:spPr>
        <p:txBody>
          <a:bodyPr lIns="95637" tIns="108000" rIns="95637" bIns="0">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2400" b="1" dirty="0">
                <a:solidFill>
                  <a:srgbClr val="F8F8F8"/>
                </a:solidFill>
                <a:latin typeface="メイリオ" panose="020B0604030504040204" pitchFamily="50" charset="-128"/>
                <a:ea typeface="メイリオ" panose="020B0604030504040204" pitchFamily="50" charset="-128"/>
              </a:rPr>
              <a:t>トライアル雇用</a:t>
            </a:r>
            <a:r>
              <a:rPr lang="ja-JP" altLang="en-US" sz="2400" b="1" dirty="0" smtClean="0">
                <a:solidFill>
                  <a:srgbClr val="F8F8F8"/>
                </a:solidFill>
                <a:latin typeface="メイリオ" panose="020B0604030504040204" pitchFamily="50" charset="-128"/>
                <a:ea typeface="メイリオ" panose="020B0604030504040204" pitchFamily="50" charset="-128"/>
              </a:rPr>
              <a:t>助成金の</a:t>
            </a:r>
            <a:r>
              <a:rPr lang="ja-JP" altLang="en-US" sz="2400" b="1" dirty="0">
                <a:solidFill>
                  <a:srgbClr val="F8F8F8"/>
                </a:solidFill>
                <a:latin typeface="メイリオ" panose="020B0604030504040204" pitchFamily="50" charset="-128"/>
                <a:ea typeface="メイリオ" panose="020B0604030504040204" pitchFamily="50" charset="-128"/>
              </a:rPr>
              <a:t>ご案内</a:t>
            </a:r>
          </a:p>
        </p:txBody>
      </p:sp>
      <p:sp>
        <p:nvSpPr>
          <p:cNvPr id="24" name="テキスト ボックス 23"/>
          <p:cNvSpPr txBox="1"/>
          <p:nvPr/>
        </p:nvSpPr>
        <p:spPr>
          <a:xfrm>
            <a:off x="5868702" y="9803852"/>
            <a:ext cx="1215555" cy="259211"/>
          </a:xfrm>
          <a:prstGeom prst="rect">
            <a:avLst/>
          </a:prstGeom>
          <a:noFill/>
        </p:spPr>
        <p:txBody>
          <a:bodyPr wrap="square" lIns="104304" tIns="52152" rIns="104304" bIns="52152">
            <a:spAutoFit/>
          </a:bodyPr>
          <a:lstStyle/>
          <a:p>
            <a:pPr algn="r" defTabSz="914110" fontAlgn="auto">
              <a:spcBef>
                <a:spcPts val="0"/>
              </a:spcBef>
              <a:spcAft>
                <a:spcPts val="0"/>
              </a:spcAft>
              <a:defRPr/>
            </a:pPr>
            <a:r>
              <a:rPr lang="en-US" altLang="ja-JP" sz="1000" dirty="0" smtClean="0">
                <a:latin typeface="+mj-ea"/>
                <a:ea typeface="+mj-ea"/>
              </a:rPr>
              <a:t>LL040530</a:t>
            </a:r>
            <a:r>
              <a:rPr lang="ja-JP" altLang="en-US" sz="1000" dirty="0" smtClean="0">
                <a:latin typeface="+mj-ea"/>
                <a:ea typeface="+mj-ea"/>
              </a:rPr>
              <a:t>企</a:t>
            </a:r>
            <a:r>
              <a:rPr lang="en-US" altLang="ja-JP" sz="1000" dirty="0" smtClean="0">
                <a:latin typeface="+mj-ea"/>
                <a:ea typeface="+mj-ea"/>
              </a:rPr>
              <a:t>03</a:t>
            </a:r>
            <a:endParaRPr lang="en-US" altLang="ja-JP" sz="1000" dirty="0" smtClean="0">
              <a:solidFill>
                <a:srgbClr val="FF0000"/>
              </a:solidFill>
              <a:latin typeface="+mj-ea"/>
              <a:ea typeface="+mj-ea"/>
            </a:endParaRPr>
          </a:p>
        </p:txBody>
      </p:sp>
      <p:graphicFrame>
        <p:nvGraphicFramePr>
          <p:cNvPr id="2" name="表 1"/>
          <p:cNvGraphicFramePr>
            <a:graphicFrameLocks noGrp="1"/>
          </p:cNvGraphicFramePr>
          <p:nvPr>
            <p:extLst>
              <p:ext uri="{D42A27DB-BD31-4B8C-83A1-F6EECF244321}">
                <p14:modId xmlns:p14="http://schemas.microsoft.com/office/powerpoint/2010/main" val="240208785"/>
              </p:ext>
            </p:extLst>
          </p:nvPr>
        </p:nvGraphicFramePr>
        <p:xfrm>
          <a:off x="287025" y="3090334"/>
          <a:ext cx="6624464" cy="1120454"/>
        </p:xfrm>
        <a:graphic>
          <a:graphicData uri="http://schemas.openxmlformats.org/drawingml/2006/table">
            <a:tbl>
              <a:tblPr firstRow="1" bandRow="1">
                <a:tableStyleId>{E8B1032C-EA38-4F05-BA0D-38AFFFC7BED3}</a:tableStyleId>
              </a:tblPr>
              <a:tblGrid>
                <a:gridCol w="1998734">
                  <a:extLst>
                    <a:ext uri="{9D8B030D-6E8A-4147-A177-3AD203B41FA5}">
                      <a16:colId xmlns:a16="http://schemas.microsoft.com/office/drawing/2014/main" val="2651960645"/>
                    </a:ext>
                  </a:extLst>
                </a:gridCol>
                <a:gridCol w="2312865">
                  <a:extLst>
                    <a:ext uri="{9D8B030D-6E8A-4147-A177-3AD203B41FA5}">
                      <a16:colId xmlns:a16="http://schemas.microsoft.com/office/drawing/2014/main" val="808143359"/>
                    </a:ext>
                  </a:extLst>
                </a:gridCol>
                <a:gridCol w="2312865">
                  <a:extLst>
                    <a:ext uri="{9D8B030D-6E8A-4147-A177-3AD203B41FA5}">
                      <a16:colId xmlns:a16="http://schemas.microsoft.com/office/drawing/2014/main" val="3023448154"/>
                    </a:ext>
                  </a:extLst>
                </a:gridCol>
              </a:tblGrid>
              <a:tr h="501506">
                <a:tc>
                  <a:txBody>
                    <a:bodyPr/>
                    <a:lstStyle/>
                    <a:p>
                      <a:endParaRPr kumimoji="1" lang="ja-JP" altLang="en-US" dirty="0">
                        <a:latin typeface="メイリオ" panose="020B0604030504040204" pitchFamily="50" charset="-128"/>
                        <a:ea typeface="メイリオ" panose="020B0604030504040204" pitchFamily="50" charset="-128"/>
                      </a:endParaRPr>
                    </a:p>
                  </a:txBody>
                  <a:tcPr>
                    <a:solidFill>
                      <a:schemeClr val="accent6">
                        <a:lumMod val="60000"/>
                        <a:lumOff val="40000"/>
                      </a:schemeClr>
                    </a:solidFill>
                  </a:tcPr>
                </a:tc>
                <a:tc>
                  <a:txBody>
                    <a:bodyPr/>
                    <a:lstStyle/>
                    <a:p>
                      <a:r>
                        <a:rPr kumimoji="1" lang="ja-JP" altLang="en-US" sz="1100" b="0" dirty="0" smtClean="0">
                          <a:solidFill>
                            <a:schemeClr val="tx1"/>
                          </a:solidFill>
                          <a:latin typeface="メイリオ" panose="020B0604030504040204" pitchFamily="50" charset="-128"/>
                          <a:ea typeface="メイリオ" panose="020B0604030504040204" pitchFamily="50" charset="-128"/>
                        </a:rPr>
                        <a:t>一般トライアルコース、新型コロナウイルス感染症対応トライアルコース</a:t>
                      </a:r>
                      <a:r>
                        <a:rPr kumimoji="1" lang="ja-JP" altLang="en-US" sz="1000" b="0" dirty="0" smtClean="0">
                          <a:solidFill>
                            <a:schemeClr val="tx1"/>
                          </a:solidFill>
                          <a:latin typeface="メイリオ" panose="020B0604030504040204" pitchFamily="50" charset="-128"/>
                          <a:ea typeface="メイリオ" panose="020B0604030504040204" pitchFamily="50" charset="-128"/>
                        </a:rPr>
                        <a:t>（</a:t>
                      </a:r>
                      <a:r>
                        <a:rPr kumimoji="1" lang="en-US" altLang="ja-JP" sz="1000" b="0" dirty="0" smtClean="0">
                          <a:solidFill>
                            <a:schemeClr val="tx1"/>
                          </a:solidFill>
                          <a:latin typeface="メイリオ" panose="020B0604030504040204" pitchFamily="50" charset="-128"/>
                          <a:ea typeface="メイリオ" panose="020B0604030504040204" pitchFamily="50" charset="-128"/>
                        </a:rPr>
                        <a:t>※</a:t>
                      </a:r>
                      <a:r>
                        <a:rPr kumimoji="1" lang="ja-JP" altLang="en-US" sz="1000" b="0" dirty="0" smtClean="0">
                          <a:solidFill>
                            <a:schemeClr val="tx1"/>
                          </a:solidFill>
                          <a:latin typeface="メイリオ" panose="020B0604030504040204" pitchFamily="50" charset="-128"/>
                          <a:ea typeface="メイリオ" panose="020B0604030504040204" pitchFamily="50" charset="-128"/>
                        </a:rPr>
                        <a:t>１）</a:t>
                      </a:r>
                      <a:endParaRPr kumimoji="1" lang="ja-JP" altLang="en-US" sz="1000" b="0" dirty="0">
                        <a:solidFill>
                          <a:schemeClr val="tx1"/>
                        </a:solidFill>
                        <a:latin typeface="メイリオ" panose="020B0604030504040204" pitchFamily="50" charset="-128"/>
                        <a:ea typeface="メイリオ" panose="020B0604030504040204" pitchFamily="50" charset="-128"/>
                      </a:endParaRPr>
                    </a:p>
                  </a:txBody>
                  <a:tcPr anchor="ctr">
                    <a:solidFill>
                      <a:schemeClr val="accent6">
                        <a:lumMod val="60000"/>
                        <a:lumOff val="40000"/>
                      </a:schemeClr>
                    </a:solidFill>
                  </a:tcPr>
                </a:tc>
                <a:tc>
                  <a:txBody>
                    <a:bodyPr/>
                    <a:lstStyle/>
                    <a:p>
                      <a:pPr marL="0" marR="0" lvl="0" indent="0" algn="l" defTabSz="956371"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メイリオ" panose="020B0604030504040204" pitchFamily="50" charset="-128"/>
                          <a:ea typeface="メイリオ" panose="020B0604030504040204" pitchFamily="50" charset="-128"/>
                        </a:rPr>
                        <a:t>新型コロナウイルス感染症対応</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marL="0" marR="0" lvl="0" indent="0" algn="l" defTabSz="956371"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メイリオ" panose="020B0604030504040204" pitchFamily="50" charset="-128"/>
                          <a:ea typeface="メイリオ" panose="020B0604030504040204" pitchFamily="50" charset="-128"/>
                        </a:rPr>
                        <a:t>短時間トライアルコース</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marL="0" marR="0" lvl="0" indent="0" algn="l" defTabSz="956371" rtl="0" eaLnBrk="1" fontAlgn="auto" latinLnBrk="0" hangingPunct="1">
                        <a:lnSpc>
                          <a:spcPct val="100000"/>
                        </a:lnSpc>
                        <a:spcBef>
                          <a:spcPts val="0"/>
                        </a:spcBef>
                        <a:spcAft>
                          <a:spcPts val="0"/>
                        </a:spcAft>
                        <a:buClrTx/>
                        <a:buSzTx/>
                        <a:buFontTx/>
                        <a:buNone/>
                        <a:tabLst/>
                        <a:defRPr/>
                      </a:pPr>
                      <a:r>
                        <a:rPr kumimoji="1" lang="ja-JP" altLang="en-US" sz="1000" b="0" dirty="0" smtClean="0">
                          <a:solidFill>
                            <a:schemeClr val="tx1"/>
                          </a:solidFill>
                          <a:latin typeface="メイリオ" panose="020B0604030504040204" pitchFamily="50" charset="-128"/>
                          <a:ea typeface="メイリオ" panose="020B0604030504040204" pitchFamily="50" charset="-128"/>
                        </a:rPr>
                        <a:t>（</a:t>
                      </a:r>
                      <a:r>
                        <a:rPr kumimoji="1" lang="en-US" altLang="ja-JP" sz="1000" b="0" dirty="0" smtClean="0">
                          <a:solidFill>
                            <a:schemeClr val="tx1"/>
                          </a:solidFill>
                          <a:latin typeface="メイリオ" panose="020B0604030504040204" pitchFamily="50" charset="-128"/>
                          <a:ea typeface="メイリオ" panose="020B0604030504040204" pitchFamily="50" charset="-128"/>
                        </a:rPr>
                        <a:t>※</a:t>
                      </a:r>
                      <a:r>
                        <a:rPr kumimoji="1" lang="ja-JP" altLang="en-US" sz="1000" b="0" dirty="0" smtClean="0">
                          <a:solidFill>
                            <a:schemeClr val="tx1"/>
                          </a:solidFill>
                          <a:latin typeface="メイリオ" panose="020B0604030504040204" pitchFamily="50" charset="-128"/>
                          <a:ea typeface="メイリオ" panose="020B0604030504040204" pitchFamily="50" charset="-128"/>
                        </a:rPr>
                        <a:t>３）</a:t>
                      </a:r>
                    </a:p>
                  </a:txBody>
                  <a:tcPr>
                    <a:solidFill>
                      <a:schemeClr val="accent6">
                        <a:lumMod val="60000"/>
                        <a:lumOff val="40000"/>
                      </a:schemeClr>
                    </a:solidFill>
                  </a:tcPr>
                </a:tc>
                <a:extLst>
                  <a:ext uri="{0D108BD9-81ED-4DB2-BD59-A6C34878D82A}">
                    <a16:rowId xmlns:a16="http://schemas.microsoft.com/office/drawing/2014/main" val="1616772414"/>
                  </a:ext>
                </a:extLst>
              </a:tr>
              <a:tr h="526094">
                <a:tc>
                  <a:txBody>
                    <a:bodyPr/>
                    <a:lstStyle/>
                    <a:p>
                      <a:pPr algn="ctr"/>
                      <a:r>
                        <a:rPr kumimoji="1" lang="ja-JP" altLang="en-US" sz="1200" dirty="0" smtClean="0">
                          <a:latin typeface="メイリオ" panose="020B0604030504040204" pitchFamily="50" charset="-128"/>
                          <a:ea typeface="メイリオ" panose="020B0604030504040204" pitchFamily="50" charset="-128"/>
                        </a:rPr>
                        <a:t>支給額（月額）</a:t>
                      </a:r>
                      <a:endParaRPr kumimoji="1" lang="ja-JP" altLang="en-US" sz="1200" b="0" dirty="0">
                        <a:latin typeface="メイリオ" panose="020B0604030504040204" pitchFamily="50" charset="-128"/>
                        <a:ea typeface="メイリオ" panose="020B0604030504040204" pitchFamily="50" charset="-128"/>
                      </a:endParaRPr>
                    </a:p>
                  </a:txBody>
                  <a:tcPr anchor="ctr">
                    <a:solidFill>
                      <a:schemeClr val="bg1">
                        <a:alpha val="20000"/>
                      </a:schemeClr>
                    </a:solidFill>
                  </a:tcPr>
                </a:tc>
                <a:tc>
                  <a:txBody>
                    <a:bodyPr/>
                    <a:lstStyle/>
                    <a:p>
                      <a:pPr algn="ctr"/>
                      <a:r>
                        <a:rPr kumimoji="1" lang="ja-JP" altLang="en-US" sz="1200" b="1" u="sng" dirty="0" smtClean="0">
                          <a:latin typeface="メイリオ" panose="020B0604030504040204" pitchFamily="50" charset="-128"/>
                          <a:ea typeface="メイリオ" panose="020B0604030504040204" pitchFamily="50" charset="-128"/>
                        </a:rPr>
                        <a:t>最大</a:t>
                      </a:r>
                      <a:r>
                        <a:rPr kumimoji="1" lang="ja-JP" altLang="en-US" sz="1600" b="1" u="sng" dirty="0" smtClean="0">
                          <a:latin typeface="メイリオ" panose="020B0604030504040204" pitchFamily="50" charset="-128"/>
                          <a:ea typeface="メイリオ" panose="020B0604030504040204" pitchFamily="50" charset="-128"/>
                        </a:rPr>
                        <a:t>４</a:t>
                      </a:r>
                      <a:r>
                        <a:rPr kumimoji="1" lang="ja-JP" altLang="en-US" sz="1200" b="1" u="sng" dirty="0" smtClean="0">
                          <a:latin typeface="メイリオ" panose="020B0604030504040204" pitchFamily="50" charset="-128"/>
                          <a:ea typeface="メイリオ" panose="020B0604030504040204" pitchFamily="50" charset="-128"/>
                        </a:rPr>
                        <a:t>万円</a:t>
                      </a: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２）</a:t>
                      </a:r>
                      <a:endParaRPr kumimoji="1" lang="en-US" altLang="ja-JP" sz="1200" u="sng" dirty="0" smtClean="0">
                        <a:latin typeface="メイリオ" panose="020B0604030504040204" pitchFamily="50" charset="-128"/>
                        <a:ea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rPr>
                        <a:t>（最長３か月）</a:t>
                      </a:r>
                      <a:endParaRPr kumimoji="1" lang="ja-JP" altLang="en-US" sz="1100" b="1" dirty="0">
                        <a:latin typeface="メイリオ" panose="020B0604030504040204" pitchFamily="50" charset="-128"/>
                        <a:ea typeface="メイリオ" panose="020B0604030504040204" pitchFamily="50" charset="-128"/>
                      </a:endParaRPr>
                    </a:p>
                  </a:txBody>
                  <a:tcPr anchor="ctr">
                    <a:solidFill>
                      <a:schemeClr val="bg1">
                        <a:alpha val="20000"/>
                      </a:schemeClr>
                    </a:solidFill>
                  </a:tcPr>
                </a:tc>
                <a:tc>
                  <a:txBody>
                    <a:bodyPr/>
                    <a:lstStyle/>
                    <a:p>
                      <a:pPr algn="ctr"/>
                      <a:r>
                        <a:rPr kumimoji="1" lang="ja-JP" altLang="en-US" sz="1200" b="1" u="sng" dirty="0" smtClean="0">
                          <a:latin typeface="メイリオ" panose="020B0604030504040204" pitchFamily="50" charset="-128"/>
                          <a:ea typeface="メイリオ" panose="020B0604030504040204" pitchFamily="50" charset="-128"/>
                        </a:rPr>
                        <a:t>最大</a:t>
                      </a:r>
                      <a:r>
                        <a:rPr kumimoji="1" lang="en-US" altLang="ja-JP" sz="1600" b="1" u="sng" dirty="0" smtClean="0">
                          <a:latin typeface="メイリオ" panose="020B0604030504040204" pitchFamily="50" charset="-128"/>
                          <a:ea typeface="メイリオ" panose="020B0604030504040204" pitchFamily="50" charset="-128"/>
                        </a:rPr>
                        <a:t>2.5</a:t>
                      </a:r>
                      <a:r>
                        <a:rPr kumimoji="1" lang="ja-JP" altLang="en-US" sz="1200" b="1" u="sng" dirty="0" smtClean="0">
                          <a:latin typeface="メイリオ" panose="020B0604030504040204" pitchFamily="50" charset="-128"/>
                          <a:ea typeface="メイリオ" panose="020B0604030504040204" pitchFamily="50" charset="-128"/>
                        </a:rPr>
                        <a:t>万円</a:t>
                      </a: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４）</a:t>
                      </a:r>
                      <a:endParaRPr kumimoji="1" lang="en-US" altLang="ja-JP" sz="1600" b="1" u="sng" dirty="0" smtClean="0">
                        <a:latin typeface="メイリオ" panose="020B0604030504040204" pitchFamily="50" charset="-128"/>
                        <a:ea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rPr>
                        <a:t>（最長３か月）</a:t>
                      </a:r>
                      <a:endParaRPr kumimoji="1" lang="ja-JP" altLang="en-US" sz="1100" b="1" dirty="0" smtClean="0">
                        <a:latin typeface="メイリオ" panose="020B0604030504040204" pitchFamily="50" charset="-128"/>
                        <a:ea typeface="メイリオ" panose="020B0604030504040204" pitchFamily="50" charset="-128"/>
                      </a:endParaRPr>
                    </a:p>
                  </a:txBody>
                  <a:tcPr>
                    <a:solidFill>
                      <a:schemeClr val="bg1">
                        <a:alpha val="20000"/>
                      </a:schemeClr>
                    </a:solidFill>
                  </a:tcPr>
                </a:tc>
                <a:extLst>
                  <a:ext uri="{0D108BD9-81ED-4DB2-BD59-A6C34878D82A}">
                    <a16:rowId xmlns:a16="http://schemas.microsoft.com/office/drawing/2014/main" val="411557343"/>
                  </a:ext>
                </a:extLst>
              </a:tr>
            </a:tbl>
          </a:graphicData>
        </a:graphic>
      </p:graphicFrame>
      <p:sp>
        <p:nvSpPr>
          <p:cNvPr id="28" name="テキスト ボックス 27"/>
          <p:cNvSpPr txBox="1"/>
          <p:nvPr/>
        </p:nvSpPr>
        <p:spPr>
          <a:xfrm>
            <a:off x="242091" y="908803"/>
            <a:ext cx="6822679" cy="16668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112957" tIns="301219" rIns="150610" bIns="75305" anchor="ctr"/>
          <a:lstStyle/>
          <a:p>
            <a:pPr eaLnBrk="0">
              <a:lnSpc>
                <a:spcPts val="1500"/>
              </a:lnSpc>
              <a:defRPr/>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トライアル雇用」は、職業経験の不足などから就職が困難な求職者等を原則３か月間試行雇用することにより、その適性や能力を見極め、期間の定めのない雇用への移行のきっかけとしていただくことを目的とした制度です。労働者の適性を確認</a:t>
            </a:r>
            <a:r>
              <a:rPr lang="ja-JP"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した上で</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a:t>
            </a:r>
            <a:r>
              <a:rPr lang="ja-JP"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雇用へ移行することができる</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ため</a:t>
            </a:r>
            <a:r>
              <a:rPr lang="ja-JP"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、ミスマッチを防ぐことができ</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ます。事業主の皆さまには、「トライアル雇用求人」を積極的に提出していただくようお願いします。</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eaLnBrk="0">
              <a:lnSpc>
                <a:spcPts val="1500"/>
              </a:lnSpc>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令和３年２月からは、コロナ禍の特例として、未経験職種へのチャレンジを希望する離職者の方もトライアル雇用の対象となりました。ぜひご活用ください。</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eaLnBrk="0">
              <a:lnSpc>
                <a:spcPts val="1500"/>
              </a:lnSpc>
              <a:defRPr/>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38"/>
          <p:cNvSpPr>
            <a:spLocks noChangeArrowheads="1"/>
          </p:cNvSpPr>
          <p:nvPr/>
        </p:nvSpPr>
        <p:spPr bwMode="auto">
          <a:xfrm>
            <a:off x="231579" y="5292607"/>
            <a:ext cx="6691517" cy="927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37652" bIns="47819">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dirty="0" smtClean="0">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事前</a:t>
            </a:r>
            <a:r>
              <a:rPr lang="ja-JP" altLang="en-US" sz="1050" dirty="0">
                <a:latin typeface="メイリオ" panose="020B0604030504040204" pitchFamily="50" charset="-128"/>
                <a:ea typeface="メイリオ" panose="020B0604030504040204" pitchFamily="50" charset="-128"/>
              </a:rPr>
              <a:t>にトライアル雇用求人をハローワーク、地方運輸局、職業紹介事業者</a:t>
            </a:r>
            <a:r>
              <a:rPr lang="en-US" altLang="ja-JP" sz="1050" baseline="30000" dirty="0">
                <a:latin typeface="メイリオ" panose="020B0604030504040204" pitchFamily="50" charset="-128"/>
                <a:ea typeface="メイリオ" panose="020B0604030504040204" pitchFamily="50" charset="-128"/>
              </a:rPr>
              <a:t>※</a:t>
            </a:r>
            <a:r>
              <a:rPr lang="ja-JP" altLang="en-US" sz="1050" dirty="0" err="1">
                <a:latin typeface="メイリオ" panose="020B0604030504040204" pitchFamily="50" charset="-128"/>
                <a:ea typeface="メイリオ" panose="020B0604030504040204" pitchFamily="50" charset="-128"/>
              </a:rPr>
              <a:t>に提</a:t>
            </a:r>
            <a:r>
              <a:rPr lang="ja-JP" altLang="en-US" sz="1050" dirty="0" smtClean="0">
                <a:latin typeface="メイリオ" panose="020B0604030504040204" pitchFamily="50" charset="-128"/>
                <a:ea typeface="メイリオ" panose="020B0604030504040204" pitchFamily="50" charset="-128"/>
              </a:rPr>
              <a:t>出し、これらの</a:t>
            </a:r>
            <a:r>
              <a:rPr lang="ja-JP" altLang="en-US" sz="1050" dirty="0">
                <a:latin typeface="メイリオ" panose="020B0604030504040204" pitchFamily="50" charset="-128"/>
                <a:ea typeface="メイリオ" panose="020B0604030504040204" pitchFamily="50" charset="-128"/>
              </a:rPr>
              <a:t>紹介により</a:t>
            </a:r>
            <a:r>
              <a:rPr lang="ja-JP" altLang="en-US" sz="1050" dirty="0" smtClean="0">
                <a:latin typeface="メイリオ" panose="020B0604030504040204" pitchFamily="50" charset="-128"/>
                <a:ea typeface="メイリオ" panose="020B0604030504040204" pitchFamily="50" charset="-128"/>
              </a:rPr>
              <a:t>、対象労働者</a:t>
            </a:r>
            <a:r>
              <a:rPr lang="ja-JP" altLang="en-US" sz="1050" dirty="0">
                <a:latin typeface="メイリオ" panose="020B0604030504040204" pitchFamily="50" charset="-128"/>
                <a:ea typeface="メイリオ" panose="020B0604030504040204" pitchFamily="50" charset="-128"/>
              </a:rPr>
              <a:t>を原則３か月の有期雇用で雇い入れ、一定の要件を満たした場合に</a:t>
            </a:r>
            <a:r>
              <a:rPr lang="ja-JP" altLang="en-US" sz="1050" dirty="0" smtClean="0">
                <a:latin typeface="メイリオ" panose="020B0604030504040204" pitchFamily="50" charset="-128"/>
                <a:ea typeface="メイリオ" panose="020B0604030504040204" pitchFamily="50" charset="-128"/>
              </a:rPr>
              <a:t>、上記の金額の助成金</a:t>
            </a:r>
            <a:r>
              <a:rPr lang="ja-JP" altLang="en-US" sz="1050" dirty="0">
                <a:latin typeface="メイリオ" panose="020B0604030504040204" pitchFamily="50" charset="-128"/>
                <a:ea typeface="メイリオ" panose="020B0604030504040204" pitchFamily="50" charset="-128"/>
              </a:rPr>
              <a:t>を受けることができます</a:t>
            </a:r>
            <a:r>
              <a:rPr lang="ja-JP" altLang="en-US" sz="1050" dirty="0" smtClean="0">
                <a:latin typeface="メイリオ" panose="020B0604030504040204" pitchFamily="50" charset="-128"/>
                <a:ea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endParaRPr>
          </a:p>
          <a:p>
            <a:pPr eaLnBrk="1" hangingPunct="1">
              <a:spcBef>
                <a:spcPct val="0"/>
              </a:spcBef>
              <a:buFontTx/>
              <a:buNone/>
            </a:pPr>
            <a:endParaRPr lang="ja-JP" altLang="en-US" sz="300" dirty="0">
              <a:latin typeface="メイリオ" panose="020B0604030504040204" pitchFamily="50" charset="-128"/>
              <a:ea typeface="メイリオ" panose="020B0604030504040204" pitchFamily="50" charset="-128"/>
            </a:endParaRPr>
          </a:p>
          <a:p>
            <a:pPr eaLnBrk="1" hangingPunct="1">
              <a:spcBef>
                <a:spcPct val="0"/>
              </a:spcBef>
              <a:buFontTx/>
              <a:buNone/>
            </a:pPr>
            <a:r>
              <a:rPr lang="en-US" altLang="ja-JP" sz="900" dirty="0" smtClean="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トライアル雇用助成金（一般トライアルコース、新型コロナウイルス感染症対応（短時間）トライアルコース）の</a:t>
            </a:r>
            <a:r>
              <a:rPr lang="ja-JP" altLang="en-US" sz="900" dirty="0" smtClean="0">
                <a:latin typeface="メイリオ" panose="020B0604030504040204" pitchFamily="50" charset="-128"/>
                <a:ea typeface="メイリオ" panose="020B0604030504040204" pitchFamily="50" charset="-128"/>
              </a:rPr>
              <a:t>取り扱いを</a:t>
            </a:r>
            <a:endParaRPr lang="en-US" altLang="ja-JP" sz="900" dirty="0" smtClean="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900" dirty="0" smtClean="0">
                <a:latin typeface="メイリオ" panose="020B0604030504040204" pitchFamily="50" charset="-128"/>
                <a:ea typeface="メイリオ" panose="020B0604030504040204" pitchFamily="50" charset="-128"/>
              </a:rPr>
              <a:t>　 行うに</a:t>
            </a:r>
            <a:r>
              <a:rPr lang="ja-JP" altLang="en-US" sz="900" dirty="0">
                <a:latin typeface="メイリオ" panose="020B0604030504040204" pitchFamily="50" charset="-128"/>
                <a:ea typeface="メイリオ" panose="020B0604030504040204" pitchFamily="50" charset="-128"/>
              </a:rPr>
              <a:t>当たって、雇用関係助成金の</a:t>
            </a:r>
            <a:r>
              <a:rPr lang="ja-JP" altLang="en-US" sz="900" dirty="0" smtClean="0">
                <a:latin typeface="メイリオ" panose="020B0604030504040204" pitchFamily="50" charset="-128"/>
                <a:ea typeface="メイリオ" panose="020B0604030504040204" pitchFamily="50" charset="-128"/>
              </a:rPr>
              <a:t>取り扱いに</a:t>
            </a:r>
            <a:r>
              <a:rPr lang="ja-JP" altLang="en-US" sz="900" dirty="0">
                <a:latin typeface="メイリオ" panose="020B0604030504040204" pitchFamily="50" charset="-128"/>
                <a:ea typeface="メイリオ" panose="020B0604030504040204" pitchFamily="50" charset="-128"/>
              </a:rPr>
              <a:t>係る同意書を労働局に提出している職業紹介事</a:t>
            </a:r>
            <a:r>
              <a:rPr lang="ja-JP" altLang="en-US" sz="900" dirty="0" smtClean="0">
                <a:latin typeface="メイリオ" panose="020B0604030504040204" pitchFamily="50" charset="-128"/>
                <a:ea typeface="メイリオ" panose="020B0604030504040204" pitchFamily="50" charset="-128"/>
              </a:rPr>
              <a:t>業者</a:t>
            </a:r>
            <a:endParaRPr lang="ja-JP" altLang="en-US" sz="900" dirty="0">
              <a:latin typeface="メイリオ" panose="020B0604030504040204" pitchFamily="50" charset="-128"/>
              <a:ea typeface="メイリオ" panose="020B0604030504040204" pitchFamily="50" charset="-128"/>
            </a:endParaRPr>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9836" y="6745439"/>
            <a:ext cx="951373" cy="1022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テキスト ボックス 82"/>
          <p:cNvSpPr txBox="1">
            <a:spLocks noChangeArrowheads="1"/>
          </p:cNvSpPr>
          <p:nvPr/>
        </p:nvSpPr>
        <p:spPr bwMode="auto">
          <a:xfrm>
            <a:off x="6552778" y="6802927"/>
            <a:ext cx="377808" cy="1171090"/>
          </a:xfrm>
          <a:prstGeom prst="rect">
            <a:avLst/>
          </a:prstGeom>
          <a:solidFill>
            <a:srgbClr val="6666FF"/>
          </a:solidFill>
          <a:ln>
            <a:noFill/>
          </a:ln>
          <a:extLst>
            <a:ext uri="{91240B29-F687-4F45-9708-019B960494DF}">
              <a14:hiddenLine xmlns:a14="http://schemas.microsoft.com/office/drawing/2010/main" w="25400">
                <a:solidFill>
                  <a:srgbClr val="000000"/>
                </a:solidFill>
                <a:miter lim="800000"/>
                <a:headEnd/>
                <a:tailEnd/>
              </a14:hiddenLine>
            </a:ext>
          </a:extLst>
        </p:spPr>
        <p:txBody>
          <a:bodyPr vert="eaVert" wrap="square" lIns="95637" tIns="72000" rIns="95637" bIns="36000">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smtClean="0">
                <a:solidFill>
                  <a:schemeClr val="bg1"/>
                </a:solidFill>
                <a:latin typeface="メイリオ" panose="020B0604030504040204" pitchFamily="50" charset="-128"/>
                <a:ea typeface="メイリオ" panose="020B0604030504040204" pitchFamily="50" charset="-128"/>
              </a:rPr>
              <a:t>無期雇用</a:t>
            </a:r>
            <a:r>
              <a:rPr lang="ja-JP" altLang="en-US" sz="1200" b="1" dirty="0">
                <a:solidFill>
                  <a:schemeClr val="bg1"/>
                </a:solidFill>
                <a:latin typeface="メイリオ" panose="020B0604030504040204" pitchFamily="50" charset="-128"/>
                <a:ea typeface="メイリオ" panose="020B0604030504040204" pitchFamily="50" charset="-128"/>
              </a:rPr>
              <a:t>移行</a:t>
            </a:r>
          </a:p>
        </p:txBody>
      </p:sp>
      <p:sp>
        <p:nvSpPr>
          <p:cNvPr id="41" name="テキスト ボックス 80"/>
          <p:cNvSpPr txBox="1">
            <a:spLocks noChangeArrowheads="1"/>
          </p:cNvSpPr>
          <p:nvPr/>
        </p:nvSpPr>
        <p:spPr bwMode="auto">
          <a:xfrm>
            <a:off x="6545288" y="8076038"/>
            <a:ext cx="377808" cy="961042"/>
          </a:xfrm>
          <a:prstGeom prst="rect">
            <a:avLst/>
          </a:prstGeom>
          <a:solidFill>
            <a:schemeClr val="accent6">
              <a:lumMod val="75000"/>
            </a:schemeClr>
          </a:solidFill>
          <a:ln w="25400">
            <a:noFill/>
            <a:miter lim="800000"/>
            <a:headEnd/>
            <a:tailEnd/>
          </a:ln>
          <a:extLst/>
        </p:spPr>
        <p:txBody>
          <a:bodyPr vert="eaVert" lIns="37652" tIns="36000" rIns="37652"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雇用期間満了</a:t>
            </a:r>
            <a:endPar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下矢印 41"/>
          <p:cNvSpPr/>
          <p:nvPr/>
        </p:nvSpPr>
        <p:spPr>
          <a:xfrm rot="16200000" flipH="1">
            <a:off x="4058158" y="6177973"/>
            <a:ext cx="354013" cy="1610894"/>
          </a:xfrm>
          <a:prstGeom prst="downArrow">
            <a:avLst>
              <a:gd name="adj1" fmla="val 50000"/>
              <a:gd name="adj2" fmla="val 30087"/>
            </a:avLst>
          </a:prstGeom>
          <a:solidFill>
            <a:srgbClr val="FFFF99"/>
          </a:solidFill>
          <a:ln>
            <a:solidFill>
              <a:srgbClr val="FFD9F3"/>
            </a:solidFill>
          </a:ln>
        </p:spPr>
        <p:style>
          <a:lnRef idx="2">
            <a:schemeClr val="accent1">
              <a:shade val="50000"/>
            </a:schemeClr>
          </a:lnRef>
          <a:fillRef idx="1">
            <a:schemeClr val="accent1"/>
          </a:fillRef>
          <a:effectRef idx="0">
            <a:schemeClr val="accent1"/>
          </a:effectRef>
          <a:fontRef idx="minor">
            <a:schemeClr val="lt1"/>
          </a:fontRef>
        </p:style>
        <p:txBody>
          <a:bodyPr lIns="95637" tIns="47819" rIns="95637" bIns="47819" anchor="ctr"/>
          <a:lstStyle/>
          <a:p>
            <a:pPr algn="ctr" fontAlgn="auto">
              <a:spcBef>
                <a:spcPts val="0"/>
              </a:spcBef>
              <a:spcAft>
                <a:spcPts val="0"/>
              </a:spcAft>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上下矢印 44"/>
          <p:cNvSpPr/>
          <p:nvPr/>
        </p:nvSpPr>
        <p:spPr>
          <a:xfrm rot="5400000">
            <a:off x="1713417" y="8283353"/>
            <a:ext cx="312738" cy="996372"/>
          </a:xfrm>
          <a:prstGeom prst="up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637" tIns="47819" rIns="95637" bIns="47819" anchor="ctr"/>
          <a:lstStyle/>
          <a:p>
            <a:pPr algn="ctr" fontAlgn="auto">
              <a:spcBef>
                <a:spcPts val="0"/>
              </a:spcBef>
              <a:spcAft>
                <a:spcPts val="0"/>
              </a:spcAft>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テキスト ボックス 69"/>
          <p:cNvSpPr txBox="1">
            <a:spLocks noChangeArrowheads="1"/>
          </p:cNvSpPr>
          <p:nvPr/>
        </p:nvSpPr>
        <p:spPr bwMode="auto">
          <a:xfrm>
            <a:off x="1512218" y="8508121"/>
            <a:ext cx="745096"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b="1" dirty="0" smtClean="0">
                <a:solidFill>
                  <a:schemeClr val="tx2"/>
                </a:solidFill>
                <a:latin typeface="メイリオ" panose="020B0604030504040204" pitchFamily="50" charset="-128"/>
                <a:ea typeface="メイリオ" panose="020B0604030504040204" pitchFamily="50" charset="-128"/>
              </a:rPr>
              <a:t>求職登録</a:t>
            </a:r>
            <a:endParaRPr lang="en-US" altLang="ja-JP" sz="1100" b="1" dirty="0" smtClean="0">
              <a:solidFill>
                <a:schemeClr val="tx2"/>
              </a:solidFill>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1100" b="1" dirty="0" smtClean="0">
                <a:solidFill>
                  <a:schemeClr val="tx2"/>
                </a:solidFill>
                <a:latin typeface="メイリオ" panose="020B0604030504040204" pitchFamily="50" charset="-128"/>
                <a:ea typeface="メイリオ" panose="020B0604030504040204" pitchFamily="50" charset="-128"/>
              </a:rPr>
              <a:t>　 ・</a:t>
            </a:r>
            <a:endParaRPr lang="en-US" altLang="ja-JP" sz="1100" b="1" dirty="0">
              <a:solidFill>
                <a:schemeClr val="tx2"/>
              </a:solidFill>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1100" b="1" dirty="0" smtClean="0">
                <a:solidFill>
                  <a:schemeClr val="tx2"/>
                </a:solidFill>
                <a:latin typeface="メイリオ" panose="020B0604030504040204" pitchFamily="50" charset="-128"/>
                <a:ea typeface="メイリオ" panose="020B0604030504040204" pitchFamily="50" charset="-128"/>
              </a:rPr>
              <a:t>職業</a:t>
            </a:r>
            <a:r>
              <a:rPr lang="ja-JP" altLang="en-US" sz="1100" b="1" dirty="0">
                <a:solidFill>
                  <a:schemeClr val="tx2"/>
                </a:solidFill>
                <a:latin typeface="メイリオ" panose="020B0604030504040204" pitchFamily="50" charset="-128"/>
                <a:ea typeface="メイリオ" panose="020B0604030504040204" pitchFamily="50" charset="-128"/>
              </a:rPr>
              <a:t>相談</a:t>
            </a:r>
          </a:p>
        </p:txBody>
      </p:sp>
      <p:sp>
        <p:nvSpPr>
          <p:cNvPr id="51" name="右矢印 50"/>
          <p:cNvSpPr/>
          <p:nvPr/>
        </p:nvSpPr>
        <p:spPr>
          <a:xfrm rot="16200000">
            <a:off x="2780506" y="7905764"/>
            <a:ext cx="432467" cy="351354"/>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637" tIns="47819" rIns="95637" bIns="47819"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テキスト ボックス 60"/>
          <p:cNvSpPr txBox="1">
            <a:spLocks noChangeArrowheads="1"/>
          </p:cNvSpPr>
          <p:nvPr/>
        </p:nvSpPr>
        <p:spPr bwMode="auto">
          <a:xfrm>
            <a:off x="2860666" y="7989248"/>
            <a:ext cx="898357" cy="43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95637" bIns="47819">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b="1" dirty="0">
                <a:latin typeface="メイリオ" panose="020B0604030504040204" pitchFamily="50" charset="-128"/>
                <a:ea typeface="メイリオ" panose="020B0604030504040204" pitchFamily="50" charset="-128"/>
              </a:rPr>
              <a:t>　　</a:t>
            </a:r>
            <a:r>
              <a:rPr lang="ja-JP" altLang="en-US" sz="1100" b="1" dirty="0" smtClean="0">
                <a:solidFill>
                  <a:schemeClr val="tx2"/>
                </a:solidFill>
                <a:latin typeface="メイリオ" panose="020B0604030504040204" pitchFamily="50" charset="-128"/>
                <a:ea typeface="メイリオ" panose="020B0604030504040204" pitchFamily="50" charset="-128"/>
              </a:rPr>
              <a:t>職業</a:t>
            </a:r>
            <a:endParaRPr lang="en-US" altLang="ja-JP" sz="1100" b="1" dirty="0" smtClean="0">
              <a:solidFill>
                <a:schemeClr val="tx2"/>
              </a:solidFill>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1100" b="1" dirty="0" smtClean="0">
                <a:solidFill>
                  <a:schemeClr val="tx2"/>
                </a:solidFill>
                <a:latin typeface="メイリオ" panose="020B0604030504040204" pitchFamily="50" charset="-128"/>
                <a:ea typeface="メイリオ" panose="020B0604030504040204" pitchFamily="50" charset="-128"/>
              </a:rPr>
              <a:t>　　紹介</a:t>
            </a:r>
            <a:endParaRPr lang="en-US" altLang="ja-JP" sz="1100" b="1" dirty="0">
              <a:solidFill>
                <a:schemeClr val="tx2"/>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04056" y="374644"/>
            <a:ext cx="6192688" cy="253916"/>
          </a:xfrm>
          <a:prstGeom prst="rect">
            <a:avLst/>
          </a:prstGeom>
          <a:noFill/>
          <a:ln>
            <a:noFill/>
          </a:ln>
        </p:spPr>
        <p:txBody>
          <a:bodyPr wrap="square" rtlCol="0">
            <a:spAutoFit/>
          </a:bodyPr>
          <a:lstStyle/>
          <a:p>
            <a:pPr fontAlgn="base">
              <a:spcBef>
                <a:spcPct val="0"/>
              </a:spcBef>
              <a:spcAft>
                <a:spcPct val="0"/>
              </a:spcAft>
            </a:pPr>
            <a:r>
              <a:rPr kumimoji="1" lang="ja-JP" altLang="en-US" sz="1050" dirty="0" smtClean="0">
                <a:latin typeface="メイリオ" panose="020B0604030504040204" pitchFamily="50" charset="-128"/>
                <a:ea typeface="メイリオ" panose="020B0604030504040204" pitchFamily="50" charset="-128"/>
              </a:rPr>
              <a:t>職業経験の不足などから就職が困難な求職者等を試行的に雇用する事業主の皆さまへ</a:t>
            </a:r>
          </a:p>
        </p:txBody>
      </p:sp>
      <p:pic>
        <p:nvPicPr>
          <p:cNvPr id="3"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4231" y="8252390"/>
            <a:ext cx="1026634" cy="1103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右矢印 63"/>
          <p:cNvSpPr/>
          <p:nvPr/>
        </p:nvSpPr>
        <p:spPr>
          <a:xfrm rot="2700000">
            <a:off x="3641499" y="7432333"/>
            <a:ext cx="844341" cy="351354"/>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637" tIns="47819" rIns="95637" bIns="47819" anchor="ctr"/>
          <a:lstStyle/>
          <a:p>
            <a:pPr algn="ctr">
              <a:defRPr/>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右矢印 65"/>
          <p:cNvSpPr/>
          <p:nvPr/>
        </p:nvSpPr>
        <p:spPr>
          <a:xfrm rot="5400000">
            <a:off x="2429151" y="7936533"/>
            <a:ext cx="432467" cy="351354"/>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637" tIns="47819" rIns="95637" bIns="47819"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右矢印 67"/>
          <p:cNvSpPr/>
          <p:nvPr/>
        </p:nvSpPr>
        <p:spPr>
          <a:xfrm rot="19800000">
            <a:off x="1006543" y="7420960"/>
            <a:ext cx="1121709" cy="351354"/>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637" tIns="47819" rIns="95637" bIns="47819"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9" name="右矢印 68"/>
          <p:cNvSpPr/>
          <p:nvPr/>
        </p:nvSpPr>
        <p:spPr>
          <a:xfrm rot="9000000">
            <a:off x="1097890" y="7673177"/>
            <a:ext cx="1121709" cy="351354"/>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637" tIns="47819" rIns="95637" bIns="47819" anchor="ctr"/>
          <a:lstStyle/>
          <a:p>
            <a:pPr algn="ctr">
              <a:defRPr/>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テキスト ボックス 60"/>
          <p:cNvSpPr txBox="1">
            <a:spLocks noChangeArrowheads="1"/>
          </p:cNvSpPr>
          <p:nvPr/>
        </p:nvSpPr>
        <p:spPr bwMode="auto">
          <a:xfrm>
            <a:off x="1637662" y="7899745"/>
            <a:ext cx="1170700" cy="43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95637" bIns="47819">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100" b="1" dirty="0" smtClean="0">
                <a:solidFill>
                  <a:schemeClr val="tx2"/>
                </a:solidFill>
                <a:latin typeface="メイリオ" panose="020B0604030504040204" pitchFamily="50" charset="-128"/>
                <a:ea typeface="メイリオ" panose="020B0604030504040204" pitchFamily="50" charset="-128"/>
              </a:rPr>
              <a:t>トライアル</a:t>
            </a:r>
            <a:endParaRPr lang="en-US" altLang="ja-JP" sz="1100" b="1" dirty="0" smtClean="0">
              <a:solidFill>
                <a:schemeClr val="tx2"/>
              </a:solidFill>
              <a:latin typeface="メイリオ" panose="020B0604030504040204" pitchFamily="50" charset="-128"/>
              <a:ea typeface="メイリオ" panose="020B0604030504040204" pitchFamily="50" charset="-128"/>
            </a:endParaRPr>
          </a:p>
          <a:p>
            <a:pPr algn="ctr" eaLnBrk="1" hangingPunct="1">
              <a:spcBef>
                <a:spcPct val="0"/>
              </a:spcBef>
              <a:buFontTx/>
              <a:buNone/>
            </a:pPr>
            <a:r>
              <a:rPr lang="ja-JP" altLang="en-US" sz="1100" b="1" dirty="0" smtClean="0">
                <a:solidFill>
                  <a:schemeClr val="tx2"/>
                </a:solidFill>
                <a:latin typeface="メイリオ" panose="020B0604030504040204" pitchFamily="50" charset="-128"/>
                <a:ea typeface="メイリオ" panose="020B0604030504040204" pitchFamily="50" charset="-128"/>
              </a:rPr>
              <a:t>雇用求人の提出</a:t>
            </a:r>
            <a:endParaRPr lang="en-US" altLang="ja-JP" sz="1100" b="1" dirty="0">
              <a:solidFill>
                <a:schemeClr val="tx2"/>
              </a:solidFill>
              <a:latin typeface="メイリオ" panose="020B0604030504040204" pitchFamily="50" charset="-128"/>
              <a:ea typeface="メイリオ" panose="020B0604030504040204" pitchFamily="50" charset="-128"/>
            </a:endParaRPr>
          </a:p>
        </p:txBody>
      </p:sp>
      <p:sp>
        <p:nvSpPr>
          <p:cNvPr id="61" name="テキスト ボックス 60"/>
          <p:cNvSpPr txBox="1">
            <a:spLocks noChangeArrowheads="1"/>
          </p:cNvSpPr>
          <p:nvPr/>
        </p:nvSpPr>
        <p:spPr bwMode="auto">
          <a:xfrm>
            <a:off x="3882899" y="7251317"/>
            <a:ext cx="1229719" cy="43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95637" bIns="47819">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b="1" dirty="0" smtClean="0">
                <a:solidFill>
                  <a:schemeClr val="tx2"/>
                </a:solidFill>
                <a:latin typeface="メイリオ" panose="020B0604030504040204" pitchFamily="50" charset="-128"/>
                <a:ea typeface="メイリオ" panose="020B0604030504040204" pitchFamily="50" charset="-128"/>
              </a:rPr>
              <a:t>助成金</a:t>
            </a:r>
            <a:endParaRPr lang="en-US" altLang="ja-JP" sz="1100" b="1" dirty="0" smtClean="0">
              <a:solidFill>
                <a:schemeClr val="tx2"/>
              </a:solidFill>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1100" b="1" dirty="0" smtClean="0">
                <a:solidFill>
                  <a:schemeClr val="tx2"/>
                </a:solidFill>
                <a:latin typeface="メイリオ" panose="020B0604030504040204" pitchFamily="50" charset="-128"/>
                <a:ea typeface="メイリオ" panose="020B0604030504040204" pitchFamily="50" charset="-128"/>
              </a:rPr>
              <a:t>の申請</a:t>
            </a:r>
            <a:r>
              <a:rPr lang="ja-JP" altLang="en-US" sz="1000" b="1" dirty="0" smtClean="0">
                <a:solidFill>
                  <a:schemeClr val="tx2"/>
                </a:solidFill>
                <a:latin typeface="メイリオ" panose="020B0604030504040204" pitchFamily="50" charset="-128"/>
                <a:ea typeface="メイリオ" panose="020B0604030504040204" pitchFamily="50" charset="-128"/>
              </a:rPr>
              <a:t>（</a:t>
            </a:r>
            <a:r>
              <a:rPr lang="en-US" altLang="ja-JP" sz="1000" b="1" dirty="0" smtClean="0">
                <a:solidFill>
                  <a:schemeClr val="tx2"/>
                </a:solidFill>
                <a:latin typeface="メイリオ" panose="020B0604030504040204" pitchFamily="50" charset="-128"/>
                <a:ea typeface="メイリオ" panose="020B0604030504040204" pitchFamily="50" charset="-128"/>
              </a:rPr>
              <a:t>※</a:t>
            </a:r>
            <a:r>
              <a:rPr lang="ja-JP" altLang="en-US" sz="1000" b="1" dirty="0" smtClean="0">
                <a:solidFill>
                  <a:schemeClr val="tx2"/>
                </a:solidFill>
                <a:latin typeface="メイリオ" panose="020B0604030504040204" pitchFamily="50" charset="-128"/>
                <a:ea typeface="メイリオ" panose="020B0604030504040204" pitchFamily="50" charset="-128"/>
              </a:rPr>
              <a:t>２）</a:t>
            </a:r>
            <a:endParaRPr lang="en-US" altLang="ja-JP" sz="1000" b="1" dirty="0">
              <a:solidFill>
                <a:schemeClr val="tx2"/>
              </a:solidFill>
              <a:latin typeface="メイリオ" panose="020B0604030504040204" pitchFamily="50" charset="-128"/>
              <a:ea typeface="メイリオ" panose="020B0604030504040204" pitchFamily="50" charset="-128"/>
            </a:endParaRPr>
          </a:p>
        </p:txBody>
      </p:sp>
      <p:sp>
        <p:nvSpPr>
          <p:cNvPr id="70" name="テキスト ボックス 60"/>
          <p:cNvSpPr txBox="1">
            <a:spLocks noChangeArrowheads="1"/>
          </p:cNvSpPr>
          <p:nvPr/>
        </p:nvSpPr>
        <p:spPr bwMode="auto">
          <a:xfrm>
            <a:off x="1449716" y="7370428"/>
            <a:ext cx="566558" cy="604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95637" bIns="47819">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b="1" dirty="0" smtClean="0">
                <a:solidFill>
                  <a:schemeClr val="tx2"/>
                </a:solidFill>
                <a:latin typeface="メイリオ" panose="020B0604030504040204" pitchFamily="50" charset="-128"/>
                <a:ea typeface="メイリオ" panose="020B0604030504040204" pitchFamily="50" charset="-128"/>
              </a:rPr>
              <a:t>応募</a:t>
            </a:r>
            <a:endParaRPr lang="en-US" altLang="ja-JP" sz="1100" b="1" dirty="0" smtClean="0">
              <a:solidFill>
                <a:schemeClr val="tx2"/>
              </a:solidFill>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1100" b="1" dirty="0" smtClean="0">
                <a:solidFill>
                  <a:schemeClr val="tx2"/>
                </a:solidFill>
                <a:latin typeface="メイリオ" panose="020B0604030504040204" pitchFamily="50" charset="-128"/>
                <a:ea typeface="メイリオ" panose="020B0604030504040204" pitchFamily="50" charset="-128"/>
              </a:rPr>
              <a:t> ・</a:t>
            </a:r>
            <a:endParaRPr lang="en-US" altLang="ja-JP" sz="1100" b="1" dirty="0" smtClean="0">
              <a:solidFill>
                <a:schemeClr val="tx2"/>
              </a:solidFill>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1100" b="1" dirty="0" smtClean="0">
                <a:solidFill>
                  <a:schemeClr val="tx2"/>
                </a:solidFill>
                <a:latin typeface="メイリオ" panose="020B0604030504040204" pitchFamily="50" charset="-128"/>
                <a:ea typeface="メイリオ" panose="020B0604030504040204" pitchFamily="50" charset="-128"/>
              </a:rPr>
              <a:t>面接</a:t>
            </a:r>
            <a:endParaRPr lang="en-US" altLang="ja-JP" sz="1100" b="1" dirty="0">
              <a:solidFill>
                <a:schemeClr val="tx2"/>
              </a:solidFill>
              <a:latin typeface="メイリオ" panose="020B0604030504040204" pitchFamily="50" charset="-128"/>
              <a:ea typeface="メイリオ" panose="020B0604030504040204" pitchFamily="50" charset="-128"/>
            </a:endParaRPr>
          </a:p>
        </p:txBody>
      </p:sp>
      <p:sp>
        <p:nvSpPr>
          <p:cNvPr id="71" name="角丸四角形 70"/>
          <p:cNvSpPr/>
          <p:nvPr/>
        </p:nvSpPr>
        <p:spPr bwMode="auto">
          <a:xfrm>
            <a:off x="5816140" y="6813894"/>
            <a:ext cx="379896" cy="1539545"/>
          </a:xfrm>
          <a:prstGeom prst="roundRect">
            <a:avLst>
              <a:gd name="adj" fmla="val 11322"/>
            </a:avLst>
          </a:prstGeom>
          <a:solidFill>
            <a:schemeClr val="accent6">
              <a:lumMod val="20000"/>
              <a:lumOff val="80000"/>
            </a:schemeClr>
          </a:solidFill>
          <a:ln>
            <a:solidFill>
              <a:schemeClr val="accent6"/>
            </a:solidFill>
          </a:ln>
        </p:spPr>
        <p:style>
          <a:lnRef idx="2">
            <a:schemeClr val="accent2"/>
          </a:lnRef>
          <a:fillRef idx="1">
            <a:schemeClr val="lt1"/>
          </a:fillRef>
          <a:effectRef idx="0">
            <a:schemeClr val="accent2"/>
          </a:effectRef>
          <a:fontRef idx="minor">
            <a:schemeClr val="dk1"/>
          </a:fontRef>
        </p:style>
        <p:txBody>
          <a:bodyPr vert="eaVert" tIns="0" anchor="ctr" anchorCtr="1"/>
          <a:lstStyle/>
          <a:p>
            <a:pPr algn="ctr" fontAlgn="auto">
              <a:spcBef>
                <a:spcPts val="0"/>
              </a:spcBef>
              <a:spcAft>
                <a:spcPts val="0"/>
              </a:spcAft>
              <a:defRPr/>
            </a:pP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トライアル雇用終了</a:t>
            </a:r>
            <a:endParaRPr lang="en-US" altLang="ja-JP"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下矢印 56"/>
          <p:cNvSpPr/>
          <p:nvPr/>
        </p:nvSpPr>
        <p:spPr>
          <a:xfrm rot="16200000" flipH="1">
            <a:off x="6198176" y="6856129"/>
            <a:ext cx="332311" cy="232877"/>
          </a:xfrm>
          <a:prstGeom prst="downArrow">
            <a:avLst>
              <a:gd name="adj1" fmla="val 50000"/>
              <a:gd name="adj2" fmla="val 41140"/>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lIns="95637" tIns="47819" rIns="95637" bIns="47819" anchor="ctr"/>
          <a:lstStyle/>
          <a:p>
            <a:pPr algn="ctr" fontAlgn="auto">
              <a:spcBef>
                <a:spcPts val="0"/>
              </a:spcBef>
              <a:spcAft>
                <a:spcPts val="0"/>
              </a:spcAft>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下矢印 55"/>
          <p:cNvSpPr/>
          <p:nvPr/>
        </p:nvSpPr>
        <p:spPr>
          <a:xfrm rot="16200000" flipH="1">
            <a:off x="6198175" y="8123470"/>
            <a:ext cx="332312" cy="232877"/>
          </a:xfrm>
          <a:prstGeom prst="downArrow">
            <a:avLst>
              <a:gd name="adj1" fmla="val 50000"/>
              <a:gd name="adj2" fmla="val 41140"/>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lIns="95637" tIns="47819" rIns="95637" bIns="47819" anchor="ctr"/>
          <a:lstStyle/>
          <a:p>
            <a:pPr algn="ctr" fontAlgn="auto">
              <a:spcBef>
                <a:spcPts val="0"/>
              </a:spcBef>
              <a:spcAft>
                <a:spcPts val="0"/>
              </a:spcAft>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3218451" y="8866330"/>
            <a:ext cx="877989" cy="265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95637" bIns="47819">
            <a:spAutoFit/>
          </a:bodyPr>
          <a:lstStyle>
            <a:defPPr>
              <a:defRPr lang="ja-JP"/>
            </a:defPPr>
            <a:lvl1pPr eaLnBrk="1" hangingPunct="1">
              <a:buFontTx/>
              <a:buNone/>
              <a:defRPr sz="1100" b="1">
                <a:solidFill>
                  <a:schemeClr val="tx2"/>
                </a:solidFill>
                <a:latin typeface="メイリオ" panose="020B0604030504040204" pitchFamily="50" charset="-128"/>
                <a:ea typeface="メイリオ" panose="020B0604030504040204" pitchFamily="50" charset="-128"/>
              </a:defRPr>
            </a:lvl1pPr>
            <a:lvl2pPr marL="742950" indent="-285750" eaLnBrk="0" hangingPunct="0">
              <a:spcBef>
                <a:spcPct val="20000"/>
              </a:spcBef>
              <a:buFont typeface="Arial" panose="020B0604020202020204" pitchFamily="34" charset="0"/>
              <a:buChar char="–"/>
              <a:defRPr sz="2900">
                <a:latin typeface="Calibri" panose="020F0502020204030204" pitchFamily="34" charset="0"/>
              </a:defRPr>
            </a:lvl2pPr>
            <a:lvl3pPr marL="1143000" indent="-228600" eaLnBrk="0" hangingPunct="0">
              <a:spcBef>
                <a:spcPct val="20000"/>
              </a:spcBef>
              <a:buFont typeface="Arial" panose="020B0604020202020204" pitchFamily="34" charset="0"/>
              <a:buChar char="•"/>
              <a:defRPr sz="2500">
                <a:latin typeface="Calibri" panose="020F0502020204030204" pitchFamily="34" charset="0"/>
              </a:defRPr>
            </a:lvl3pPr>
            <a:lvl4pPr marL="1600200" indent="-228600" eaLnBrk="0" hangingPunct="0">
              <a:spcBef>
                <a:spcPct val="20000"/>
              </a:spcBef>
              <a:buFont typeface="Arial" panose="020B0604020202020204" pitchFamily="34" charset="0"/>
              <a:buChar char="–"/>
              <a:defRPr sz="2100">
                <a:latin typeface="Calibri" panose="020F0502020204030204" pitchFamily="34" charset="0"/>
              </a:defRPr>
            </a:lvl4pPr>
            <a:lvl5pPr marL="2057400" indent="-228600" eaLnBrk="0" hangingPunct="0">
              <a:spcBef>
                <a:spcPct val="20000"/>
              </a:spcBef>
              <a:buFont typeface="Arial" panose="020B0604020202020204" pitchFamily="34" charset="0"/>
              <a:buChar char="»"/>
              <a:defRPr sz="21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1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1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1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100">
                <a:latin typeface="Calibri" panose="020F0502020204030204" pitchFamily="34" charset="0"/>
              </a:defRPr>
            </a:lvl9pPr>
          </a:lstStyle>
          <a:p>
            <a:r>
              <a:rPr lang="ja-JP" altLang="en-US" dirty="0"/>
              <a:t>（</a:t>
            </a:r>
            <a:r>
              <a:rPr lang="en-US" altLang="ja-JP" dirty="0" smtClean="0"/>
              <a:t>※</a:t>
            </a:r>
            <a:r>
              <a:rPr lang="ja-JP" altLang="en-US" dirty="0" smtClean="0"/>
              <a:t>１）</a:t>
            </a:r>
            <a:endParaRPr lang="ja-JP" altLang="en-US" dirty="0"/>
          </a:p>
        </p:txBody>
      </p:sp>
      <p:sp>
        <p:nvSpPr>
          <p:cNvPr id="13" name="テキスト ボックス 12"/>
          <p:cNvSpPr txBox="1"/>
          <p:nvPr/>
        </p:nvSpPr>
        <p:spPr>
          <a:xfrm>
            <a:off x="3395234" y="6678687"/>
            <a:ext cx="1606042" cy="43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95637" bIns="47819">
            <a:spAutoFit/>
          </a:bodyPr>
          <a:lstStyle>
            <a:defPPr>
              <a:defRPr lang="ja-JP"/>
            </a:defPPr>
            <a:lvl1pPr eaLnBrk="1" hangingPunct="1">
              <a:buFontTx/>
              <a:buNone/>
              <a:defRPr sz="1100" b="1">
                <a:solidFill>
                  <a:schemeClr val="tx2"/>
                </a:solidFill>
                <a:latin typeface="メイリオ" panose="020B0604030504040204" pitchFamily="50" charset="-128"/>
                <a:ea typeface="メイリオ" panose="020B0604030504040204" pitchFamily="50" charset="-128"/>
              </a:defRPr>
            </a:lvl1pPr>
            <a:lvl2pPr marL="742950" indent="-285750" eaLnBrk="0" hangingPunct="0">
              <a:spcBef>
                <a:spcPct val="20000"/>
              </a:spcBef>
              <a:buFont typeface="Arial" panose="020B0604020202020204" pitchFamily="34" charset="0"/>
              <a:buChar char="–"/>
              <a:defRPr sz="2900">
                <a:latin typeface="Calibri" panose="020F0502020204030204" pitchFamily="34" charset="0"/>
              </a:defRPr>
            </a:lvl2pPr>
            <a:lvl3pPr marL="1143000" indent="-228600" eaLnBrk="0" hangingPunct="0">
              <a:spcBef>
                <a:spcPct val="20000"/>
              </a:spcBef>
              <a:buFont typeface="Arial" panose="020B0604020202020204" pitchFamily="34" charset="0"/>
              <a:buChar char="•"/>
              <a:defRPr sz="2500">
                <a:latin typeface="Calibri" panose="020F0502020204030204" pitchFamily="34" charset="0"/>
              </a:defRPr>
            </a:lvl3pPr>
            <a:lvl4pPr marL="1600200" indent="-228600" eaLnBrk="0" hangingPunct="0">
              <a:spcBef>
                <a:spcPct val="20000"/>
              </a:spcBef>
              <a:buFont typeface="Arial" panose="020B0604020202020204" pitchFamily="34" charset="0"/>
              <a:buChar char="–"/>
              <a:defRPr sz="2100">
                <a:latin typeface="Calibri" panose="020F0502020204030204" pitchFamily="34" charset="0"/>
              </a:defRPr>
            </a:lvl4pPr>
            <a:lvl5pPr marL="2057400" indent="-228600" eaLnBrk="0" hangingPunct="0">
              <a:spcBef>
                <a:spcPct val="20000"/>
              </a:spcBef>
              <a:buFont typeface="Arial" panose="020B0604020202020204" pitchFamily="34" charset="0"/>
              <a:buChar char="»"/>
              <a:defRPr sz="21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1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1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1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100">
                <a:latin typeface="Calibri" panose="020F0502020204030204" pitchFamily="34" charset="0"/>
              </a:defRPr>
            </a:lvl9pPr>
          </a:lstStyle>
          <a:p>
            <a:pPr algn="ctr"/>
            <a:r>
              <a:rPr lang="ja-JP" altLang="en-US" dirty="0" smtClean="0"/>
              <a:t>トライアル雇用</a:t>
            </a:r>
            <a:endParaRPr lang="en-US" altLang="ja-JP" dirty="0" smtClean="0"/>
          </a:p>
          <a:p>
            <a:pPr algn="ctr"/>
            <a:r>
              <a:rPr lang="ja-JP" altLang="en-US" dirty="0" smtClean="0"/>
              <a:t>実施計画書の作成</a:t>
            </a:r>
            <a:endParaRPr lang="ja-JP" altLang="en-US" dirty="0"/>
          </a:p>
        </p:txBody>
      </p:sp>
      <p:sp>
        <p:nvSpPr>
          <p:cNvPr id="48" name="テキスト ボックス 4"/>
          <p:cNvSpPr txBox="1">
            <a:spLocks noChangeArrowheads="1"/>
          </p:cNvSpPr>
          <p:nvPr/>
        </p:nvSpPr>
        <p:spPr bwMode="auto">
          <a:xfrm>
            <a:off x="4968602" y="8539841"/>
            <a:ext cx="150282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smtClean="0">
                <a:latin typeface="メイリオ" panose="020B0604030504040204" pitchFamily="50" charset="-128"/>
                <a:ea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１）一定の</a:t>
            </a:r>
            <a:r>
              <a:rPr lang="ja-JP" altLang="en-US" sz="900" dirty="0" smtClean="0">
                <a:latin typeface="メイリオ" panose="020B0604030504040204" pitchFamily="50" charset="-128"/>
                <a:ea typeface="メイリオ" panose="020B0604030504040204" pitchFamily="50" charset="-128"/>
              </a:rPr>
              <a:t>職業紹介</a:t>
            </a:r>
            <a:endParaRPr lang="en-US" altLang="ja-JP" sz="900" dirty="0" smtClean="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900" dirty="0" smtClean="0">
                <a:latin typeface="メイリオ" panose="020B0604030504040204" pitchFamily="50" charset="-128"/>
                <a:ea typeface="メイリオ" panose="020B0604030504040204" pitchFamily="50" charset="-128"/>
              </a:rPr>
              <a:t>　　　　事</a:t>
            </a:r>
            <a:r>
              <a:rPr lang="ja-JP" altLang="en-US" sz="900" dirty="0">
                <a:latin typeface="メイリオ" panose="020B0604030504040204" pitchFamily="50" charset="-128"/>
                <a:ea typeface="メイリオ" panose="020B0604030504040204" pitchFamily="50" charset="-128"/>
              </a:rPr>
              <a:t>業者等</a:t>
            </a:r>
            <a:r>
              <a:rPr lang="ja-JP" altLang="en-US" sz="900" dirty="0" smtClean="0">
                <a:latin typeface="メイリオ" panose="020B0604030504040204" pitchFamily="50" charset="-128"/>
                <a:ea typeface="メイリオ" panose="020B0604030504040204" pitchFamily="50" charset="-128"/>
              </a:rPr>
              <a:t>を含み</a:t>
            </a:r>
            <a:endParaRPr lang="en-US" altLang="ja-JP" sz="900" dirty="0" smtClean="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900" dirty="0" smtClean="0">
                <a:latin typeface="メイリオ" panose="020B0604030504040204" pitchFamily="50" charset="-128"/>
                <a:ea typeface="メイリオ" panose="020B0604030504040204" pitchFamily="50" charset="-128"/>
              </a:rPr>
              <a:t>　　　　ます</a:t>
            </a:r>
            <a:r>
              <a:rPr lang="ja-JP" altLang="en-US" sz="900" dirty="0">
                <a:latin typeface="メイリオ" panose="020B0604030504040204" pitchFamily="50" charset="-128"/>
                <a:ea typeface="メイリオ" panose="020B0604030504040204" pitchFamily="50" charset="-128"/>
              </a:rPr>
              <a:t>。</a:t>
            </a:r>
            <a:endParaRPr lang="en-US" altLang="ja-JP" sz="900" dirty="0">
              <a:latin typeface="メイリオ" panose="020B0604030504040204" pitchFamily="50" charset="-128"/>
              <a:ea typeface="メイリオ" panose="020B0604030504040204" pitchFamily="50" charset="-128"/>
            </a:endParaRPr>
          </a:p>
        </p:txBody>
      </p:sp>
      <p:sp>
        <p:nvSpPr>
          <p:cNvPr id="72" name="テキスト ボックス 4"/>
          <p:cNvSpPr txBox="1">
            <a:spLocks noChangeArrowheads="1"/>
          </p:cNvSpPr>
          <p:nvPr/>
        </p:nvSpPr>
        <p:spPr bwMode="auto">
          <a:xfrm>
            <a:off x="4964782" y="9054951"/>
            <a:ext cx="1805688"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smtClean="0">
                <a:latin typeface="メイリオ" panose="020B0604030504040204" pitchFamily="50" charset="-128"/>
                <a:ea typeface="メイリオ" panose="020B0604030504040204" pitchFamily="50" charset="-128"/>
              </a:rPr>
              <a:t>（</a:t>
            </a:r>
            <a:r>
              <a:rPr lang="en-US" altLang="ja-JP" sz="900" dirty="0" smtClean="0">
                <a:latin typeface="メイリオ" panose="020B0604030504040204" pitchFamily="50" charset="-128"/>
                <a:ea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rPr>
              <a:t>２）トライアル雇用</a:t>
            </a:r>
            <a:endParaRPr lang="en-US" altLang="ja-JP" sz="900" dirty="0" smtClean="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900" dirty="0" smtClean="0">
                <a:latin typeface="メイリオ" panose="020B0604030504040204" pitchFamily="50" charset="-128"/>
                <a:ea typeface="メイリオ" panose="020B0604030504040204" pitchFamily="50" charset="-128"/>
              </a:rPr>
              <a:t>　　　　終了後に申請する</a:t>
            </a:r>
            <a:endParaRPr lang="en-US" altLang="ja-JP" sz="900" dirty="0" smtClean="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900" dirty="0" smtClean="0">
                <a:latin typeface="メイリオ" panose="020B0604030504040204" pitchFamily="50" charset="-128"/>
                <a:ea typeface="メイリオ" panose="020B0604030504040204" pitchFamily="50" charset="-128"/>
              </a:rPr>
              <a:t>　　　　必要があります。</a:t>
            </a:r>
            <a:endParaRPr lang="en-US" altLang="ja-JP" sz="900" dirty="0">
              <a:latin typeface="メイリオ" panose="020B0604030504040204" pitchFamily="50" charset="-128"/>
              <a:ea typeface="メイリオ" panose="020B0604030504040204" pitchFamily="50" charset="-128"/>
            </a:endParaRPr>
          </a:p>
        </p:txBody>
      </p:sp>
      <p:sp>
        <p:nvSpPr>
          <p:cNvPr id="74" name="下矢印 73"/>
          <p:cNvSpPr/>
          <p:nvPr/>
        </p:nvSpPr>
        <p:spPr>
          <a:xfrm rot="16200000" flipH="1">
            <a:off x="5480827" y="6858860"/>
            <a:ext cx="332311" cy="227418"/>
          </a:xfrm>
          <a:prstGeom prst="downArrow">
            <a:avLst>
              <a:gd name="adj1" fmla="val 50000"/>
              <a:gd name="adj2" fmla="val 41140"/>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lIns="95637" tIns="47819" rIns="95637" bIns="47819" anchor="ctr"/>
          <a:lstStyle/>
          <a:p>
            <a:pPr algn="ctr" fontAlgn="auto">
              <a:spcBef>
                <a:spcPts val="0"/>
              </a:spcBef>
              <a:spcAft>
                <a:spcPts val="0"/>
              </a:spcAft>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角丸四角形 74">
            <a:extLst>
              <a:ext uri="{FF2B5EF4-FFF2-40B4-BE49-F238E27FC236}">
                <a16:creationId xmlns:a16="http://schemas.microsoft.com/office/drawing/2014/main" id="{8569347B-8A4C-9646-89AB-DDDCB8E6B339}"/>
              </a:ext>
            </a:extLst>
          </p:cNvPr>
          <p:cNvSpPr/>
          <p:nvPr/>
        </p:nvSpPr>
        <p:spPr>
          <a:xfrm>
            <a:off x="360090" y="8035743"/>
            <a:ext cx="712059" cy="243430"/>
          </a:xfrm>
          <a:prstGeom prst="roundRect">
            <a:avLst>
              <a:gd name="adj" fmla="val 0"/>
            </a:avLst>
          </a:prstGeom>
          <a:solidFill>
            <a:schemeClr val="tx2"/>
          </a:solidFill>
          <a:ln w="76200">
            <a:noFill/>
          </a:ln>
        </p:spPr>
        <p:txBody>
          <a:bodyPr anchor="ctr"/>
          <a:lstStyle/>
          <a:p>
            <a:pPr algn="ctr" defTabSz="591055">
              <a:lnSpc>
                <a:spcPct val="130000"/>
              </a:lnSpc>
              <a:spcAft>
                <a:spcPts val="796"/>
              </a:spcAft>
            </a:pPr>
            <a:r>
              <a:rPr lang="ja-JP" altLang="en-US" sz="900" b="1" spc="239" dirty="0" smtClean="0">
                <a:solidFill>
                  <a:schemeClr val="bg1"/>
                </a:solidFill>
                <a:latin typeface="メイリオ" panose="020B0604030504040204" pitchFamily="50" charset="-128"/>
                <a:ea typeface="メイリオ" panose="020B0604030504040204" pitchFamily="50" charset="-128"/>
                <a:cs typeface="Noto Sans CJK JP DemiLight" charset="-128"/>
              </a:rPr>
              <a:t>求職者</a:t>
            </a:r>
            <a:endParaRPr lang="ja-JP" altLang="en-US" sz="900" b="1" spc="239" dirty="0">
              <a:solidFill>
                <a:schemeClr val="bg1"/>
              </a:solidFill>
              <a:latin typeface="メイリオ" panose="020B0604030504040204" pitchFamily="50" charset="-128"/>
              <a:ea typeface="メイリオ" panose="020B0604030504040204" pitchFamily="50" charset="-128"/>
              <a:cs typeface="Noto Sans CJK JP DemiLight" charset="-128"/>
            </a:endParaRPr>
          </a:p>
        </p:txBody>
      </p:sp>
      <p:sp>
        <p:nvSpPr>
          <p:cNvPr id="2063" name="AutoShape 7"/>
          <p:cNvSpPr>
            <a:spLocks noChangeArrowheads="1"/>
          </p:cNvSpPr>
          <p:nvPr/>
        </p:nvSpPr>
        <p:spPr bwMode="auto">
          <a:xfrm>
            <a:off x="-936625" y="10069513"/>
            <a:ext cx="7258050" cy="525462"/>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77705" tIns="9298" rIns="77705" bIns="9298"/>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77" name="正方形/長方形 52"/>
          <p:cNvSpPr>
            <a:spLocks noChangeArrowheads="1"/>
          </p:cNvSpPr>
          <p:nvPr/>
        </p:nvSpPr>
        <p:spPr bwMode="auto">
          <a:xfrm>
            <a:off x="133745" y="2672268"/>
            <a:ext cx="3668713" cy="349009"/>
          </a:xfrm>
          <a:prstGeom prst="foldedCorner">
            <a:avLst>
              <a:gd name="adj" fmla="val 46921"/>
            </a:avLst>
          </a:prstGeom>
          <a:solidFill>
            <a:schemeClr val="accent2">
              <a:lumMod val="60000"/>
              <a:lumOff val="40000"/>
            </a:schemeClr>
          </a:solidFill>
          <a:ln>
            <a:solidFill>
              <a:schemeClr val="accent2">
                <a:lumMod val="20000"/>
                <a:lumOff val="80000"/>
              </a:schemeClr>
            </a:solidFill>
            <a:headEnd/>
            <a:tailEnd/>
          </a:ln>
          <a:effectLst/>
        </p:spPr>
        <p:style>
          <a:lnRef idx="1">
            <a:schemeClr val="accent1"/>
          </a:lnRef>
          <a:fillRef idx="2">
            <a:schemeClr val="accent1"/>
          </a:fillRef>
          <a:effectRef idx="1">
            <a:schemeClr val="accent1"/>
          </a:effectRef>
          <a:fontRef idx="minor">
            <a:schemeClr val="dk1"/>
          </a:fontRef>
        </p:style>
        <p:txBody>
          <a:bodyPr lIns="95637" tIns="36000" rIns="95637" bIns="0"/>
          <a:lstStyle/>
          <a:p>
            <a:pPr fontAlgn="auto">
              <a:lnSpc>
                <a:spcPts val="2301"/>
              </a:lnSpc>
              <a:spcBef>
                <a:spcPts val="0"/>
              </a:spcBef>
              <a:spcAft>
                <a:spcPts val="0"/>
              </a:spcAft>
              <a:defRPr/>
            </a:pPr>
            <a:r>
              <a:rPr lang="ja-JP" altLang="en-US" sz="16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助成金</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の支給</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額</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52"/>
          <p:cNvSpPr>
            <a:spLocks noChangeArrowheads="1"/>
          </p:cNvSpPr>
          <p:nvPr/>
        </p:nvSpPr>
        <p:spPr bwMode="auto">
          <a:xfrm>
            <a:off x="133745" y="6218176"/>
            <a:ext cx="3668713" cy="349009"/>
          </a:xfrm>
          <a:prstGeom prst="foldedCorner">
            <a:avLst>
              <a:gd name="adj" fmla="val 46921"/>
            </a:avLst>
          </a:prstGeom>
          <a:solidFill>
            <a:schemeClr val="accent2">
              <a:lumMod val="60000"/>
              <a:lumOff val="40000"/>
            </a:schemeClr>
          </a:solidFill>
          <a:ln>
            <a:solidFill>
              <a:schemeClr val="accent2">
                <a:lumMod val="20000"/>
                <a:lumOff val="80000"/>
              </a:schemeClr>
            </a:solidFill>
            <a:headEnd/>
            <a:tailEnd/>
          </a:ln>
          <a:effectLst/>
        </p:spPr>
        <p:style>
          <a:lnRef idx="1">
            <a:schemeClr val="accent1"/>
          </a:lnRef>
          <a:fillRef idx="2">
            <a:schemeClr val="accent1"/>
          </a:fillRef>
          <a:effectRef idx="1">
            <a:schemeClr val="accent1"/>
          </a:effectRef>
          <a:fontRef idx="minor">
            <a:schemeClr val="dk1"/>
          </a:fontRef>
        </p:style>
        <p:txBody>
          <a:bodyPr lIns="95637" tIns="36000" rIns="95637" bIns="0"/>
          <a:lstStyle/>
          <a:p>
            <a:pPr fontAlgn="auto">
              <a:lnSpc>
                <a:spcPts val="2301"/>
              </a:lnSpc>
              <a:spcBef>
                <a:spcPts val="0"/>
              </a:spcBef>
              <a:spcAft>
                <a:spcPts val="0"/>
              </a:spcAft>
              <a:defRPr/>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トライアル雇用の仕組み</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テキスト ボックス 78"/>
          <p:cNvSpPr txBox="1"/>
          <p:nvPr/>
        </p:nvSpPr>
        <p:spPr>
          <a:xfrm>
            <a:off x="287025" y="2392095"/>
            <a:ext cx="6714512" cy="29981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112957" tIns="72000" rIns="150610" bIns="72000" anchor="ctr"/>
          <a:lstStyle/>
          <a:p>
            <a:pPr eaLnBrk="0">
              <a:defRPr/>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４年５月から、ウクライナ避難民が対象労働者に追加されました。</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eaLnBrk="0">
              <a:defRPr/>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障害</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をお持ちの方の雇用を希望する事業主の皆さまは、別リーフレット（「障害者トライアル雇用」のご案内）をご覧ください。</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 name="図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3834" y="8318615"/>
            <a:ext cx="1024368" cy="1024368"/>
          </a:xfrm>
          <a:prstGeom prst="rect">
            <a:avLst/>
          </a:prstGeom>
        </p:spPr>
      </p:pic>
      <p:pic>
        <p:nvPicPr>
          <p:cNvPr id="4" name="図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16376" y="9580857"/>
            <a:ext cx="1619978" cy="531811"/>
          </a:xfrm>
          <a:prstGeom prst="rect">
            <a:avLst/>
          </a:prstGeom>
        </p:spPr>
      </p:pic>
      <p:sp>
        <p:nvSpPr>
          <p:cNvPr id="63" name="右矢印 62"/>
          <p:cNvSpPr/>
          <p:nvPr/>
        </p:nvSpPr>
        <p:spPr>
          <a:xfrm rot="13500000">
            <a:off x="3412971" y="7721210"/>
            <a:ext cx="885149" cy="351354"/>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637" tIns="47819" rIns="95637" bIns="47819"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テキスト ボックス 64"/>
          <p:cNvSpPr txBox="1">
            <a:spLocks noChangeArrowheads="1"/>
          </p:cNvSpPr>
          <p:nvPr/>
        </p:nvSpPr>
        <p:spPr bwMode="auto">
          <a:xfrm>
            <a:off x="3583218" y="7686443"/>
            <a:ext cx="685382" cy="43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95637" bIns="47819">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b="1" dirty="0" smtClean="0">
                <a:solidFill>
                  <a:schemeClr val="tx2"/>
                </a:solidFill>
                <a:latin typeface="メイリオ" panose="020B0604030504040204" pitchFamily="50" charset="-128"/>
                <a:ea typeface="メイリオ" panose="020B0604030504040204" pitchFamily="50" charset="-128"/>
              </a:rPr>
              <a:t>助成金</a:t>
            </a:r>
            <a:endParaRPr lang="en-US" altLang="ja-JP" sz="1100" b="1" dirty="0" smtClean="0">
              <a:solidFill>
                <a:schemeClr val="tx2"/>
              </a:solidFill>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1100" b="1" dirty="0" smtClean="0">
                <a:solidFill>
                  <a:schemeClr val="tx2"/>
                </a:solidFill>
                <a:latin typeface="メイリオ" panose="020B0604030504040204" pitchFamily="50" charset="-128"/>
                <a:ea typeface="メイリオ" panose="020B0604030504040204" pitchFamily="50" charset="-128"/>
              </a:rPr>
              <a:t>の支給</a:t>
            </a:r>
            <a:endParaRPr lang="en-US" altLang="ja-JP" sz="1100" b="1" dirty="0">
              <a:solidFill>
                <a:schemeClr val="tx2"/>
              </a:solidFill>
              <a:latin typeface="メイリオ" panose="020B0604030504040204" pitchFamily="50" charset="-128"/>
              <a:ea typeface="メイリオ" panose="020B0604030504040204" pitchFamily="50" charset="-128"/>
            </a:endParaRPr>
          </a:p>
        </p:txBody>
      </p:sp>
      <p:pic>
        <p:nvPicPr>
          <p:cNvPr id="58" name="BarCodeCtrl1">
            <a:extLst>
              <a:ext uri="{63B3BB69-23CF-44E3-9099-C40C66FF867C}">
                <a14:compatExt xmlns:a14="http://schemas.microsoft.com/office/drawing/2010/main" spid="_x0000_s1025"/>
              </a:ext>
            </a:extLst>
          </p:cNvPr>
          <p:cNvPicPr>
            <a:picLocks noChangeAspect="1"/>
          </p:cNvPicPr>
          <p:nvPr/>
        </p:nvPicPr>
        <p:blipFill>
          <a:blip r:embed="rId9"/>
          <a:stretch>
            <a:fillRect/>
          </a:stretch>
        </p:blipFill>
        <p:spPr>
          <a:xfrm>
            <a:off x="6303763" y="9360"/>
            <a:ext cx="644019" cy="644019"/>
          </a:xfrm>
          <a:prstGeom prst="rect">
            <a:avLst/>
          </a:prstGeom>
        </p:spPr>
      </p:pic>
      <p:sp>
        <p:nvSpPr>
          <p:cNvPr id="60" name="テキスト ボックス 59"/>
          <p:cNvSpPr txBox="1"/>
          <p:nvPr/>
        </p:nvSpPr>
        <p:spPr>
          <a:xfrm>
            <a:off x="7416874" y="401498"/>
            <a:ext cx="1158477" cy="369332"/>
          </a:xfrm>
          <a:prstGeom prst="rect">
            <a:avLst/>
          </a:prstGeom>
          <a:solidFill>
            <a:schemeClr val="bg1"/>
          </a:solidFill>
          <a:ln>
            <a:solidFill>
              <a:schemeClr val="tx1"/>
            </a:solidFill>
          </a:ln>
        </p:spPr>
        <p:txBody>
          <a:bodyPr wrap="square" rtlCol="0" anchor="ctr">
            <a:spAutoFit/>
          </a:bodyPr>
          <a:lstStyle/>
          <a:p>
            <a:pPr algn="ctr"/>
            <a:r>
              <a:rPr kumimoji="1" lang="ja-JP" altLang="en-US" dirty="0" smtClean="0">
                <a:latin typeface="ＭＳ ゴシック" panose="020B0609070205080204" pitchFamily="49" charset="-128"/>
                <a:ea typeface="ＭＳ ゴシック" panose="020B0609070205080204" pitchFamily="49" charset="-128"/>
              </a:rPr>
              <a:t>別添４</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60978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44066" y="8993623"/>
            <a:ext cx="6773268" cy="780094"/>
          </a:xfrm>
          <a:prstGeom prst="rect">
            <a:avLst/>
          </a:prstGeom>
          <a:solidFill>
            <a:srgbClr val="FEDFE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07" name="テキスト ボックス 30"/>
          <p:cNvSpPr txBox="1">
            <a:spLocks noChangeArrowheads="1"/>
          </p:cNvSpPr>
          <p:nvPr/>
        </p:nvSpPr>
        <p:spPr bwMode="auto">
          <a:xfrm>
            <a:off x="807641" y="9838245"/>
            <a:ext cx="5585619" cy="527459"/>
          </a:xfrm>
          <a:prstGeom prst="rect">
            <a:avLst/>
          </a:prstGeom>
          <a:noFill/>
          <a:ln>
            <a:noFill/>
          </a:ln>
          <a:extLst/>
        </p:spPr>
        <p:txBody>
          <a:bodyPr wrap="square" lIns="95637" tIns="47819" rIns="95637" bIns="47819">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1400" dirty="0" smtClean="0">
                <a:latin typeface="メイリオ" pitchFamily="50" charset="-128"/>
                <a:ea typeface="メイリオ" pitchFamily="50" charset="-128"/>
                <a:cs typeface="メイリオ" pitchFamily="50" charset="-128"/>
              </a:rPr>
              <a:t>         助成金を受給するためには、各種要件があります。</a:t>
            </a:r>
            <a:endParaRPr lang="en-US" altLang="ja-JP" sz="1400" dirty="0" smtClean="0">
              <a:latin typeface="メイリオ" pitchFamily="50" charset="-128"/>
              <a:ea typeface="メイリオ" pitchFamily="50" charset="-128"/>
              <a:cs typeface="メイリオ" pitchFamily="50" charset="-128"/>
            </a:endParaRPr>
          </a:p>
          <a:p>
            <a:pPr eaLnBrk="1" hangingPunct="1">
              <a:defRPr/>
            </a:pPr>
            <a:r>
              <a:rPr lang="ja-JP" altLang="en-US" sz="1400" dirty="0" smtClean="0">
                <a:latin typeface="メイリオ" pitchFamily="50" charset="-128"/>
                <a:ea typeface="メイリオ" pitchFamily="50" charset="-128"/>
                <a:cs typeface="メイリオ" pitchFamily="50" charset="-128"/>
              </a:rPr>
              <a:t>詳しくは、都道府県労働局・ハローワークへお問い合わせください。</a:t>
            </a:r>
          </a:p>
        </p:txBody>
      </p:sp>
      <p:sp>
        <p:nvSpPr>
          <p:cNvPr id="3076" name="正方形/長方形 30"/>
          <p:cNvSpPr>
            <a:spLocks noChangeArrowheads="1"/>
          </p:cNvSpPr>
          <p:nvPr/>
        </p:nvSpPr>
        <p:spPr bwMode="auto">
          <a:xfrm>
            <a:off x="288082" y="2002468"/>
            <a:ext cx="6804025" cy="92756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5637" tIns="47819" rIns="95637" bIns="47819">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トライアル雇用開始日から２週間以内に、対象者を紹介したハローワークに実施計画書を提出してください。</a:t>
            </a:r>
            <a:endParaRPr lang="en-US" altLang="ja-JP" sz="900" dirty="0">
              <a:latin typeface="メイリオ" panose="020B0604030504040204" pitchFamily="50" charset="-128"/>
              <a:ea typeface="メイリオ" panose="020B0604030504040204" pitchFamily="50" charset="-128"/>
            </a:endParaRPr>
          </a:p>
          <a:p>
            <a:pPr eaLnBrk="1" hangingPunct="1">
              <a:spcBef>
                <a:spcPct val="0"/>
              </a:spcBef>
              <a:buFontTx/>
              <a:buNone/>
            </a:pP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実施計画書を提出する際は、雇用契約書など労働条件が確認できる書類を添付してください。</a:t>
            </a:r>
          </a:p>
          <a:p>
            <a:pPr eaLnBrk="1" hangingPunct="1">
              <a:spcBef>
                <a:spcPct val="0"/>
              </a:spcBef>
              <a:buFontTx/>
              <a:buNone/>
            </a:pP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助成金を受給するためには、トライアル雇用終了日の翌日から起算して</a:t>
            </a:r>
            <a:r>
              <a:rPr lang="ja-JP" altLang="en-US" sz="900" dirty="0" smtClean="0">
                <a:latin typeface="メイリオ" panose="020B0604030504040204" pitchFamily="50" charset="-128"/>
                <a:ea typeface="メイリオ" panose="020B0604030504040204" pitchFamily="50" charset="-128"/>
              </a:rPr>
              <a:t>２か月</a:t>
            </a:r>
            <a:r>
              <a:rPr lang="ja-JP" altLang="en-US" sz="900" dirty="0">
                <a:latin typeface="メイリオ" panose="020B0604030504040204" pitchFamily="50" charset="-128"/>
                <a:ea typeface="メイリオ" panose="020B0604030504040204" pitchFamily="50" charset="-128"/>
              </a:rPr>
              <a:t>以内に、事業所を管轄</a:t>
            </a:r>
            <a:r>
              <a:rPr lang="ja-JP" altLang="en-US" sz="900" dirty="0" smtClean="0">
                <a:latin typeface="メイリオ" panose="020B0604030504040204" pitchFamily="50" charset="-128"/>
                <a:ea typeface="メイリオ" panose="020B0604030504040204" pitchFamily="50" charset="-128"/>
              </a:rPr>
              <a:t>するハローワーク</a:t>
            </a:r>
            <a:r>
              <a:rPr lang="ja-JP" altLang="en-US" sz="900" dirty="0">
                <a:latin typeface="メイリオ" panose="020B0604030504040204" pitchFamily="50" charset="-128"/>
                <a:ea typeface="メイリオ" panose="020B0604030504040204" pitchFamily="50" charset="-128"/>
              </a:rPr>
              <a:t>また</a:t>
            </a:r>
            <a:r>
              <a:rPr lang="ja-JP" altLang="en-US" sz="900" dirty="0" smtClean="0">
                <a:latin typeface="メイリオ" panose="020B0604030504040204" pitchFamily="50" charset="-128"/>
                <a:ea typeface="メイリオ" panose="020B0604030504040204" pitchFamily="50" charset="-128"/>
              </a:rPr>
              <a:t>は</a:t>
            </a:r>
            <a:endParaRPr lang="en-US" altLang="ja-JP" sz="900" dirty="0" smtClean="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900" dirty="0" smtClean="0">
                <a:latin typeface="メイリオ" panose="020B0604030504040204" pitchFamily="50" charset="-128"/>
                <a:ea typeface="メイリオ" panose="020B0604030504040204" pitchFamily="50" charset="-128"/>
              </a:rPr>
              <a:t>　労働局</a:t>
            </a:r>
            <a:r>
              <a:rPr lang="ja-JP" altLang="en-US" sz="900" dirty="0">
                <a:latin typeface="メイリオ" panose="020B0604030504040204" pitchFamily="50" charset="-128"/>
                <a:ea typeface="メイリオ" panose="020B0604030504040204" pitchFamily="50" charset="-128"/>
              </a:rPr>
              <a:t>に支給申請書を提出する必要があります。申請期限を過ぎると助成金を受給</a:t>
            </a:r>
            <a:r>
              <a:rPr lang="ja-JP" altLang="en-US" sz="900" dirty="0" smtClean="0">
                <a:latin typeface="メイリオ" panose="020B0604030504040204" pitchFamily="50" charset="-128"/>
                <a:ea typeface="メイリオ" panose="020B0604030504040204" pitchFamily="50" charset="-128"/>
              </a:rPr>
              <a:t>できなく</a:t>
            </a:r>
            <a:r>
              <a:rPr lang="ja-JP" altLang="en-US" sz="900" dirty="0">
                <a:latin typeface="メイリオ" panose="020B0604030504040204" pitchFamily="50" charset="-128"/>
                <a:ea typeface="メイリオ" panose="020B0604030504040204" pitchFamily="50" charset="-128"/>
              </a:rPr>
              <a:t>なりますので、ご注意ください。</a:t>
            </a:r>
          </a:p>
          <a:p>
            <a:pPr eaLnBrk="1" hangingPunct="1">
              <a:spcBef>
                <a:spcPct val="0"/>
              </a:spcBef>
              <a:buFontTx/>
              <a:buNone/>
            </a:pP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トライアル雇用の途中</a:t>
            </a:r>
            <a:r>
              <a:rPr lang="ja-JP" altLang="en-US" sz="900" dirty="0" smtClean="0">
                <a:latin typeface="メイリオ" panose="020B0604030504040204" pitchFamily="50" charset="-128"/>
                <a:ea typeface="メイリオ" panose="020B0604030504040204" pitchFamily="50" charset="-128"/>
              </a:rPr>
              <a:t>で無期雇用</a:t>
            </a:r>
            <a:r>
              <a:rPr lang="ja-JP" altLang="en-US" sz="900" dirty="0">
                <a:latin typeface="メイリオ" panose="020B0604030504040204" pitchFamily="50" charset="-128"/>
                <a:ea typeface="メイリオ" panose="020B0604030504040204" pitchFamily="50" charset="-128"/>
              </a:rPr>
              <a:t>へ移行した場合や自己都合で離職した場合は、支給申請期間も</a:t>
            </a:r>
            <a:r>
              <a:rPr lang="ja-JP" altLang="en-US" sz="900" dirty="0" smtClean="0">
                <a:latin typeface="メイリオ" panose="020B0604030504040204" pitchFamily="50" charset="-128"/>
                <a:ea typeface="メイリオ" panose="020B0604030504040204" pitchFamily="50" charset="-128"/>
              </a:rPr>
              <a:t>変わりますので、速やかに</a:t>
            </a:r>
            <a:endParaRPr lang="en-US" altLang="ja-JP" sz="900" dirty="0" smtClean="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900" dirty="0" smtClean="0">
                <a:latin typeface="メイリオ" panose="020B0604030504040204" pitchFamily="50" charset="-128"/>
                <a:ea typeface="メイリオ" panose="020B0604030504040204" pitchFamily="50" charset="-128"/>
              </a:rPr>
              <a:t>　紹介を受けたハローワークへ連絡してください。　　</a:t>
            </a:r>
            <a:endParaRPr lang="ja-JP" altLang="en-US" sz="900" dirty="0">
              <a:latin typeface="メイリオ" panose="020B0604030504040204" pitchFamily="50" charset="-128"/>
              <a:ea typeface="メイリオ" panose="020B0604030504040204" pitchFamily="50" charset="-128"/>
            </a:endParaRPr>
          </a:p>
        </p:txBody>
      </p:sp>
      <p:sp>
        <p:nvSpPr>
          <p:cNvPr id="28" name="テキスト ボックス 55"/>
          <p:cNvSpPr txBox="1">
            <a:spLocks noChangeArrowheads="1"/>
          </p:cNvSpPr>
          <p:nvPr/>
        </p:nvSpPr>
        <p:spPr bwMode="auto">
          <a:xfrm>
            <a:off x="158795" y="125959"/>
            <a:ext cx="3424237" cy="323850"/>
          </a:xfrm>
          <a:prstGeom prst="foldedCorner">
            <a:avLst>
              <a:gd name="adj" fmla="val 50000"/>
            </a:avLst>
          </a:prstGeom>
          <a:solidFill>
            <a:schemeClr val="accent2"/>
          </a:solidFill>
          <a:ln w="9525">
            <a:solidFill>
              <a:schemeClr val="accent2">
                <a:lumMod val="20000"/>
                <a:lumOff val="80000"/>
              </a:schemeClr>
            </a:solidFill>
            <a:headEnd/>
            <a:tailEnd/>
          </a:ln>
          <a:effectLst/>
        </p:spPr>
        <p:style>
          <a:lnRef idx="2">
            <a:schemeClr val="accent1"/>
          </a:lnRef>
          <a:fillRef idx="1">
            <a:schemeClr val="lt1"/>
          </a:fillRef>
          <a:effectRef idx="0">
            <a:schemeClr val="accent1"/>
          </a:effectRef>
          <a:fontRef idx="minor">
            <a:schemeClr val="dk1"/>
          </a:fontRef>
        </p:style>
        <p:txBody>
          <a:bodyPr lIns="95637" tIns="216000" rIns="95637" bIns="0" anchor="ctr"/>
          <a:lstStyle/>
          <a:p>
            <a:pPr fontAlgn="auto">
              <a:spcBef>
                <a:spcPts val="0"/>
              </a:spcBef>
              <a:spcAft>
                <a:spcPts val="0"/>
              </a:spcAft>
              <a:defRPr/>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「トライアル雇用」のイメージ</a:t>
            </a:r>
            <a:r>
              <a:rPr lang="en-US" altLang="ja-JP" sz="1600" b="1" baseline="30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1" baseline="30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角丸四角形 29"/>
          <p:cNvSpPr/>
          <p:nvPr/>
        </p:nvSpPr>
        <p:spPr bwMode="auto">
          <a:xfrm>
            <a:off x="4240213" y="1193008"/>
            <a:ext cx="2239962" cy="3778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36000" anchor="ctr"/>
          <a:lstStyle/>
          <a:p>
            <a:pPr algn="ctr" fontAlgn="auto">
              <a:spcBef>
                <a:spcPts val="0"/>
              </a:spcBef>
              <a:spcAft>
                <a:spcPts val="0"/>
              </a:spcAft>
              <a:defRPr/>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トライアル雇用期間終了後、</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auto">
              <a:spcBef>
                <a:spcPts val="0"/>
              </a:spcBef>
              <a:spcAft>
                <a:spcPts val="0"/>
              </a:spcAft>
              <a:defRPr/>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助成金支給</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（最長</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３か月</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3080" name="テキスト ボックス 35"/>
          <p:cNvSpPr txBox="1">
            <a:spLocks noChangeArrowheads="1"/>
          </p:cNvSpPr>
          <p:nvPr/>
        </p:nvSpPr>
        <p:spPr bwMode="auto">
          <a:xfrm>
            <a:off x="2982913" y="1341462"/>
            <a:ext cx="1193800" cy="138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900" dirty="0" smtClean="0">
                <a:latin typeface="メイリオ" panose="020B0604030504040204" pitchFamily="50" charset="-128"/>
                <a:ea typeface="メイリオ" panose="020B0604030504040204" pitchFamily="50" charset="-128"/>
              </a:rPr>
              <a:t>２か月</a:t>
            </a:r>
            <a:endParaRPr lang="ja-JP" altLang="en-US" sz="900" dirty="0">
              <a:latin typeface="メイリオ" panose="020B0604030504040204" pitchFamily="50" charset="-128"/>
              <a:ea typeface="メイリオ" panose="020B0604030504040204" pitchFamily="50" charset="-128"/>
            </a:endParaRPr>
          </a:p>
        </p:txBody>
      </p:sp>
      <p:sp>
        <p:nvSpPr>
          <p:cNvPr id="35" name="テキスト ボックス 36"/>
          <p:cNvSpPr>
            <a:spLocks noChangeArrowheads="1"/>
          </p:cNvSpPr>
          <p:nvPr/>
        </p:nvSpPr>
        <p:spPr bwMode="auto">
          <a:xfrm>
            <a:off x="3876675" y="1653383"/>
            <a:ext cx="912813" cy="174625"/>
          </a:xfrm>
          <a:prstGeom prst="wedgeRectCallout">
            <a:avLst>
              <a:gd name="adj1" fmla="val -88039"/>
              <a:gd name="adj2" fmla="val -143321"/>
            </a:avLst>
          </a:prstGeom>
          <a:ln>
            <a:headEnd/>
            <a:tailEnd/>
          </a:ln>
        </p:spPr>
        <p:style>
          <a:lnRef idx="2">
            <a:schemeClr val="accent1"/>
          </a:lnRef>
          <a:fillRef idx="1">
            <a:schemeClr val="lt1"/>
          </a:fillRef>
          <a:effectRef idx="0">
            <a:schemeClr val="accent1"/>
          </a:effectRef>
          <a:fontRef idx="minor">
            <a:schemeClr val="dk1"/>
          </a:fontRef>
        </p:style>
        <p:txBody>
          <a:bodyPr lIns="0" tIns="36000" rIns="75305" bIns="0" anchor="ctr">
            <a:spAutoFit/>
          </a:bodyPr>
          <a:lstStyle/>
          <a:p>
            <a:pPr algn="ctr">
              <a:defRPr/>
            </a:pPr>
            <a:r>
              <a:rPr lang="ja-JP" altLang="en-US" sz="900" dirty="0">
                <a:latin typeface="メイリオ" pitchFamily="50" charset="-128"/>
                <a:ea typeface="メイリオ" pitchFamily="50" charset="-128"/>
                <a:cs typeface="メイリオ" pitchFamily="50" charset="-128"/>
              </a:rPr>
              <a:t>　支給申請期間</a:t>
            </a:r>
          </a:p>
        </p:txBody>
      </p:sp>
      <p:sp>
        <p:nvSpPr>
          <p:cNvPr id="3082" name="テキスト ボックス 35"/>
          <p:cNvSpPr txBox="1">
            <a:spLocks noChangeArrowheads="1"/>
          </p:cNvSpPr>
          <p:nvPr/>
        </p:nvSpPr>
        <p:spPr bwMode="auto">
          <a:xfrm>
            <a:off x="471488" y="1328762"/>
            <a:ext cx="503237" cy="139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900">
                <a:latin typeface="メイリオ" panose="020B0604030504040204" pitchFamily="50" charset="-128"/>
                <a:ea typeface="メイリオ" panose="020B0604030504040204" pitchFamily="50" charset="-128"/>
              </a:rPr>
              <a:t>２週間</a:t>
            </a:r>
          </a:p>
        </p:txBody>
      </p:sp>
      <p:sp>
        <p:nvSpPr>
          <p:cNvPr id="3083" name="テキスト ボックス 18"/>
          <p:cNvSpPr txBox="1">
            <a:spLocks noChangeArrowheads="1"/>
          </p:cNvSpPr>
          <p:nvPr/>
        </p:nvSpPr>
        <p:spPr bwMode="auto">
          <a:xfrm>
            <a:off x="-215900" y="1615283"/>
            <a:ext cx="1368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900" b="1">
                <a:latin typeface="メイリオ" panose="020B0604030504040204" pitchFamily="50" charset="-128"/>
                <a:ea typeface="メイリオ" panose="020B0604030504040204" pitchFamily="50" charset="-128"/>
              </a:rPr>
              <a:t>トライアル</a:t>
            </a:r>
            <a:endParaRPr lang="en-US" altLang="ja-JP" sz="900" b="1">
              <a:latin typeface="メイリオ" panose="020B0604030504040204" pitchFamily="50" charset="-128"/>
              <a:ea typeface="メイリオ" panose="020B0604030504040204" pitchFamily="50" charset="-128"/>
            </a:endParaRPr>
          </a:p>
          <a:p>
            <a:pPr algn="ctr" eaLnBrk="1" hangingPunct="1">
              <a:spcBef>
                <a:spcPct val="0"/>
              </a:spcBef>
              <a:buFontTx/>
              <a:buNone/>
            </a:pPr>
            <a:r>
              <a:rPr lang="ja-JP" altLang="en-US" sz="900" b="1">
                <a:latin typeface="メイリオ" panose="020B0604030504040204" pitchFamily="50" charset="-128"/>
                <a:ea typeface="メイリオ" panose="020B0604030504040204" pitchFamily="50" charset="-128"/>
              </a:rPr>
              <a:t>雇用開始</a:t>
            </a:r>
            <a:endParaRPr lang="en-US" altLang="ja-JP" sz="900" b="1">
              <a:latin typeface="メイリオ" panose="020B0604030504040204" pitchFamily="50" charset="-128"/>
              <a:ea typeface="メイリオ" panose="020B0604030504040204" pitchFamily="50" charset="-128"/>
            </a:endParaRPr>
          </a:p>
        </p:txBody>
      </p:sp>
      <p:sp>
        <p:nvSpPr>
          <p:cNvPr id="3084" name="テキスト ボックス 55"/>
          <p:cNvSpPr txBox="1">
            <a:spLocks noChangeArrowheads="1"/>
          </p:cNvSpPr>
          <p:nvPr/>
        </p:nvSpPr>
        <p:spPr bwMode="auto">
          <a:xfrm>
            <a:off x="2232025" y="1624808"/>
            <a:ext cx="15446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900" b="1" dirty="0" smtClean="0">
                <a:latin typeface="メイリオ" panose="020B0604030504040204" pitchFamily="50" charset="-128"/>
                <a:ea typeface="メイリオ" panose="020B0604030504040204" pitchFamily="50" charset="-128"/>
              </a:rPr>
              <a:t>無期雇用</a:t>
            </a:r>
            <a:r>
              <a:rPr lang="ja-JP" altLang="en-US" sz="900" b="1" dirty="0">
                <a:latin typeface="メイリオ" panose="020B0604030504040204" pitchFamily="50" charset="-128"/>
                <a:ea typeface="メイリオ" panose="020B0604030504040204" pitchFamily="50" charset="-128"/>
              </a:rPr>
              <a:t>契約締結</a:t>
            </a:r>
            <a:endParaRPr lang="en-US" altLang="ja-JP" sz="900" dirty="0">
              <a:latin typeface="メイリオ" panose="020B0604030504040204" pitchFamily="50" charset="-128"/>
              <a:ea typeface="メイリオ" panose="020B0604030504040204" pitchFamily="50" charset="-128"/>
            </a:endParaRPr>
          </a:p>
        </p:txBody>
      </p:sp>
      <p:cxnSp>
        <p:nvCxnSpPr>
          <p:cNvPr id="46" name="直線矢印コネクタ 45"/>
          <p:cNvCxnSpPr/>
          <p:nvPr/>
        </p:nvCxnSpPr>
        <p:spPr>
          <a:xfrm flipV="1">
            <a:off x="439738" y="1184299"/>
            <a:ext cx="0" cy="4397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a:xfrm flipV="1">
            <a:off x="2959100" y="1184299"/>
            <a:ext cx="0" cy="4413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flipV="1">
            <a:off x="1014413" y="1184299"/>
            <a:ext cx="0" cy="4397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flipV="1">
            <a:off x="4176713" y="1184299"/>
            <a:ext cx="0" cy="4413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大かっこ 50"/>
          <p:cNvSpPr/>
          <p:nvPr/>
        </p:nvSpPr>
        <p:spPr>
          <a:xfrm>
            <a:off x="4348163" y="1183483"/>
            <a:ext cx="1960562" cy="36512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cxnSp>
        <p:nvCxnSpPr>
          <p:cNvPr id="52" name="直線コネクタ 51"/>
          <p:cNvCxnSpPr/>
          <p:nvPr/>
        </p:nvCxnSpPr>
        <p:spPr>
          <a:xfrm>
            <a:off x="2957513" y="1471637"/>
            <a:ext cx="1219200" cy="2063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439738" y="1557362"/>
            <a:ext cx="568325"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bwMode="auto">
          <a:xfrm rot="16200000">
            <a:off x="1406525" y="-399299"/>
            <a:ext cx="576263" cy="2525713"/>
          </a:xfrm>
          <a:prstGeom prst="rect">
            <a:avLst/>
          </a:prstGeom>
          <a:solidFill>
            <a:srgbClr val="DB5793"/>
          </a:solidFill>
          <a:ln>
            <a:solidFill>
              <a:srgbClr val="CC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5" name="ホームベース 54"/>
          <p:cNvSpPr/>
          <p:nvPr/>
        </p:nvSpPr>
        <p:spPr bwMode="auto">
          <a:xfrm>
            <a:off x="2957513" y="575426"/>
            <a:ext cx="3854450" cy="576263"/>
          </a:xfrm>
          <a:prstGeom prst="homePlate">
            <a:avLst/>
          </a:prstGeom>
          <a:solidFill>
            <a:srgbClr val="FFD9F3"/>
          </a:solidFill>
          <a:ln>
            <a:solidFill>
              <a:srgbClr val="DB579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b="1" dirty="0"/>
          </a:p>
        </p:txBody>
      </p:sp>
      <p:sp>
        <p:nvSpPr>
          <p:cNvPr id="56" name="角丸四角形 55"/>
          <p:cNvSpPr/>
          <p:nvPr/>
        </p:nvSpPr>
        <p:spPr bwMode="auto">
          <a:xfrm>
            <a:off x="469900" y="719889"/>
            <a:ext cx="2513013" cy="374650"/>
          </a:xfrm>
          <a:prstGeom prst="roundRect">
            <a:avLst/>
          </a:prstGeom>
          <a:noFill/>
          <a:ln>
            <a:no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400" b="1" dirty="0">
                <a:solidFill>
                  <a:schemeClr val="bg1"/>
                </a:solidFill>
                <a:latin typeface="メイリオ" pitchFamily="50" charset="-128"/>
                <a:ea typeface="メイリオ" pitchFamily="50" charset="-128"/>
                <a:cs typeface="メイリオ" pitchFamily="50" charset="-128"/>
              </a:rPr>
              <a:t>トライアル雇用</a:t>
            </a:r>
            <a:endParaRPr lang="en-US" altLang="ja-JP" sz="1400" b="1" dirty="0">
              <a:solidFill>
                <a:schemeClr val="bg1"/>
              </a:solidFill>
              <a:latin typeface="メイリオ" pitchFamily="50" charset="-128"/>
              <a:ea typeface="メイリオ" pitchFamily="50" charset="-128"/>
              <a:cs typeface="メイリオ" pitchFamily="50" charset="-128"/>
            </a:endParaRPr>
          </a:p>
          <a:p>
            <a:pPr algn="ctr" fontAlgn="auto">
              <a:spcBef>
                <a:spcPts val="0"/>
              </a:spcBef>
              <a:spcAft>
                <a:spcPts val="0"/>
              </a:spcAft>
              <a:defRPr/>
            </a:pP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有期雇用契約（原則</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３か月</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57" name="角丸四角形 56"/>
          <p:cNvSpPr/>
          <p:nvPr/>
        </p:nvSpPr>
        <p:spPr bwMode="auto">
          <a:xfrm>
            <a:off x="2577124" y="615411"/>
            <a:ext cx="4428777" cy="636293"/>
          </a:xfrm>
          <a:prstGeom prst="roundRect">
            <a:avLst/>
          </a:prstGeom>
          <a:noFill/>
          <a:ln>
            <a:noFill/>
          </a:ln>
        </p:spPr>
        <p:style>
          <a:lnRef idx="2">
            <a:schemeClr val="accent2"/>
          </a:lnRef>
          <a:fillRef idx="1">
            <a:schemeClr val="lt1"/>
          </a:fillRef>
          <a:effectRef idx="0">
            <a:schemeClr val="accent2"/>
          </a:effectRef>
          <a:fontRef idx="minor">
            <a:schemeClr val="dk1"/>
          </a:fontRef>
        </p:style>
        <p:txBody>
          <a:bodyPr/>
          <a:lstStyle/>
          <a:p>
            <a:pPr algn="ctr" fontAlgn="auto">
              <a:spcBef>
                <a:spcPts val="0"/>
              </a:spcBef>
              <a:spcAft>
                <a:spcPts val="0"/>
              </a:spcAft>
              <a:defRPr/>
            </a:pPr>
            <a:r>
              <a:rPr lang="ja-JP" altLang="en-US" sz="1400" dirty="0">
                <a:latin typeface="メイリオ" pitchFamily="50" charset="-128"/>
                <a:ea typeface="メイリオ" pitchFamily="50" charset="-128"/>
                <a:cs typeface="メイリオ" pitchFamily="50" charset="-128"/>
              </a:rPr>
              <a:t>期間の定めのない</a:t>
            </a:r>
            <a:r>
              <a:rPr lang="ja-JP" altLang="en-US" sz="1400" dirty="0" smtClean="0">
                <a:latin typeface="メイリオ" pitchFamily="50" charset="-128"/>
                <a:ea typeface="メイリオ" pitchFamily="50" charset="-128"/>
                <a:cs typeface="メイリオ" pitchFamily="50" charset="-128"/>
              </a:rPr>
              <a:t>雇用</a:t>
            </a:r>
            <a:endParaRPr lang="en-US" altLang="ja-JP" sz="1400" dirty="0" smtClean="0">
              <a:latin typeface="メイリオ" pitchFamily="50" charset="-128"/>
              <a:ea typeface="メイリオ" pitchFamily="50" charset="-128"/>
              <a:cs typeface="メイリオ" pitchFamily="50" charset="-128"/>
            </a:endParaRPr>
          </a:p>
          <a:p>
            <a:pPr algn="ctr" fontAlgn="auto">
              <a:spcBef>
                <a:spcPts val="0"/>
              </a:spcBef>
              <a:spcAft>
                <a:spcPts val="0"/>
              </a:spcAft>
              <a:defRPr/>
            </a:pPr>
            <a:r>
              <a:rPr lang="ja-JP" altLang="en-US" sz="1200" dirty="0" smtClean="0">
                <a:latin typeface="メイリオ" pitchFamily="50" charset="-128"/>
                <a:ea typeface="メイリオ" pitchFamily="50" charset="-128"/>
                <a:cs typeface="メイリオ" pitchFamily="50" charset="-128"/>
              </a:rPr>
              <a:t>（無期雇用契約）</a:t>
            </a:r>
            <a:endParaRPr lang="en-US" altLang="ja-JP" sz="1200" dirty="0">
              <a:latin typeface="メイリオ" pitchFamily="50" charset="-128"/>
              <a:ea typeface="メイリオ" pitchFamily="50" charset="-128"/>
              <a:cs typeface="メイリオ" pitchFamily="50" charset="-128"/>
            </a:endParaRPr>
          </a:p>
        </p:txBody>
      </p:sp>
      <p:sp>
        <p:nvSpPr>
          <p:cNvPr id="39" name="テキスト ボックス 36"/>
          <p:cNvSpPr>
            <a:spLocks noChangeArrowheads="1"/>
          </p:cNvSpPr>
          <p:nvPr/>
        </p:nvSpPr>
        <p:spPr bwMode="auto">
          <a:xfrm>
            <a:off x="1074738" y="1624808"/>
            <a:ext cx="1301750" cy="301625"/>
          </a:xfrm>
          <a:prstGeom prst="wedgeRectCallout">
            <a:avLst>
              <a:gd name="adj1" fmla="val -75444"/>
              <a:gd name="adj2" fmla="val -64783"/>
            </a:avLst>
          </a:prstGeom>
          <a:solidFill>
            <a:schemeClr val="bg1"/>
          </a:solidFill>
          <a:ln>
            <a:headEnd/>
            <a:tailEnd/>
          </a:ln>
        </p:spPr>
        <p:style>
          <a:lnRef idx="2">
            <a:schemeClr val="accent1"/>
          </a:lnRef>
          <a:fillRef idx="1">
            <a:schemeClr val="lt1"/>
          </a:fillRef>
          <a:effectRef idx="0">
            <a:schemeClr val="accent1"/>
          </a:effectRef>
          <a:fontRef idx="minor">
            <a:schemeClr val="dk1"/>
          </a:fontRef>
        </p:style>
        <p:txBody>
          <a:bodyPr lIns="0" tIns="36000" rIns="75305" bIns="18000" anchor="ctr">
            <a:spAutoFit/>
          </a:bodyPr>
          <a:lstStyle/>
          <a:p>
            <a:pPr algn="ctr">
              <a:defRPr/>
            </a:pPr>
            <a:r>
              <a:rPr lang="ja-JP" altLang="en-US" sz="800" dirty="0">
                <a:latin typeface="メイリオ" pitchFamily="50" charset="-128"/>
                <a:ea typeface="メイリオ" pitchFamily="50" charset="-128"/>
                <a:cs typeface="メイリオ" pitchFamily="50" charset="-128"/>
              </a:rPr>
              <a:t>トライアル雇用</a:t>
            </a:r>
            <a:endParaRPr lang="en-US" altLang="ja-JP" sz="800" dirty="0">
              <a:latin typeface="メイリオ" pitchFamily="50" charset="-128"/>
              <a:ea typeface="メイリオ" pitchFamily="50" charset="-128"/>
              <a:cs typeface="メイリオ" pitchFamily="50" charset="-128"/>
            </a:endParaRPr>
          </a:p>
          <a:p>
            <a:pPr algn="ctr">
              <a:defRPr/>
            </a:pPr>
            <a:r>
              <a:rPr lang="ja-JP" altLang="en-US" sz="800" dirty="0">
                <a:latin typeface="メイリオ" pitchFamily="50" charset="-128"/>
                <a:ea typeface="メイリオ" pitchFamily="50" charset="-128"/>
                <a:cs typeface="メイリオ" pitchFamily="50" charset="-128"/>
              </a:rPr>
              <a:t>実施計画書の提出期間</a:t>
            </a:r>
          </a:p>
        </p:txBody>
      </p:sp>
      <p:sp>
        <p:nvSpPr>
          <p:cNvPr id="3097" name="テキスト ボックス 28"/>
          <p:cNvSpPr txBox="1">
            <a:spLocks noChangeArrowheads="1"/>
          </p:cNvSpPr>
          <p:nvPr/>
        </p:nvSpPr>
        <p:spPr bwMode="auto">
          <a:xfrm>
            <a:off x="3639505" y="219215"/>
            <a:ext cx="223202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900">
                <a:latin typeface="メイリオ" panose="020B0604030504040204" pitchFamily="50" charset="-128"/>
                <a:ea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rPr>
              <a:t>ハローワークから紹介を受けた場合</a:t>
            </a:r>
          </a:p>
        </p:txBody>
      </p:sp>
      <p:sp>
        <p:nvSpPr>
          <p:cNvPr id="29" name="正方形/長方形 38"/>
          <p:cNvSpPr>
            <a:spLocks noChangeArrowheads="1"/>
          </p:cNvSpPr>
          <p:nvPr/>
        </p:nvSpPr>
        <p:spPr bwMode="auto">
          <a:xfrm>
            <a:off x="227239" y="3348901"/>
            <a:ext cx="6719090" cy="465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37652" bIns="47819">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メイリオ" panose="020B0604030504040204" pitchFamily="50" charset="-128"/>
                <a:ea typeface="メイリオ" panose="020B0604030504040204" pitchFamily="50" charset="-128"/>
              </a:rPr>
              <a:t>次のいずれかの要件を満たした上で、紹介日</a:t>
            </a:r>
            <a:r>
              <a:rPr lang="ja-JP" altLang="en-US" sz="1200" dirty="0" smtClean="0">
                <a:latin typeface="メイリオ" panose="020B0604030504040204" pitchFamily="50" charset="-128"/>
                <a:ea typeface="メイリオ" panose="020B0604030504040204" pitchFamily="50" charset="-128"/>
              </a:rPr>
              <a:t>に本人がトライアル</a:t>
            </a:r>
            <a:r>
              <a:rPr lang="ja-JP" altLang="en-US" sz="1200" dirty="0">
                <a:latin typeface="メイリオ" panose="020B0604030504040204" pitchFamily="50" charset="-128"/>
                <a:ea typeface="メイリオ" panose="020B0604030504040204" pitchFamily="50" charset="-128"/>
              </a:rPr>
              <a:t>雇用を希望した場合に対象</a:t>
            </a:r>
            <a:r>
              <a:rPr lang="ja-JP" altLang="en-US" sz="1200" dirty="0" smtClean="0">
                <a:latin typeface="メイリオ" panose="020B0604030504040204" pitchFamily="50" charset="-128"/>
                <a:ea typeface="メイリオ" panose="020B0604030504040204" pitchFamily="50" charset="-128"/>
              </a:rPr>
              <a:t>と</a:t>
            </a:r>
            <a:endParaRPr lang="en-US" altLang="ja-JP" sz="1200" dirty="0" smtClean="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1200" dirty="0" smtClean="0">
                <a:latin typeface="メイリオ" panose="020B0604030504040204" pitchFamily="50" charset="-128"/>
                <a:ea typeface="メイリオ" panose="020B0604030504040204" pitchFamily="50" charset="-128"/>
              </a:rPr>
              <a:t>なります</a:t>
            </a:r>
            <a:r>
              <a:rPr lang="ja-JP" altLang="en-US" sz="1200" dirty="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p:txBody>
      </p:sp>
      <p:sp>
        <p:nvSpPr>
          <p:cNvPr id="31" name="正方形/長方形 30"/>
          <p:cNvSpPr/>
          <p:nvPr/>
        </p:nvSpPr>
        <p:spPr bwMode="auto">
          <a:xfrm>
            <a:off x="144066" y="3805191"/>
            <a:ext cx="6773268" cy="2288694"/>
          </a:xfrm>
          <a:prstGeom prst="rect">
            <a:avLst/>
          </a:prstGeom>
          <a:solidFill>
            <a:schemeClr val="accent6">
              <a:lumMod val="20000"/>
              <a:lumOff val="80000"/>
            </a:schemeClr>
          </a:solidFill>
          <a:ln w="19050">
            <a:solidFill>
              <a:schemeClr val="accent6"/>
            </a:solidFill>
          </a:ln>
        </p:spPr>
        <p:style>
          <a:lnRef idx="2">
            <a:schemeClr val="accent2"/>
          </a:lnRef>
          <a:fillRef idx="1">
            <a:schemeClr val="lt1"/>
          </a:fillRef>
          <a:effectRef idx="0">
            <a:schemeClr val="accent2"/>
          </a:effectRef>
          <a:fontRef idx="minor">
            <a:schemeClr val="dk1"/>
          </a:fontRef>
        </p:style>
        <p:txBody>
          <a:bodyPr wrap="square" lIns="180000" tIns="36000" bIns="36000" anchor="ctr">
            <a:spAutoFit/>
          </a:bodyPr>
          <a:lstStyle/>
          <a:p>
            <a:pPr fontAlgn="auto">
              <a:lnSpc>
                <a:spcPts val="2000"/>
              </a:lnSpc>
              <a:spcBef>
                <a:spcPts val="0"/>
              </a:spcBef>
              <a:spcAft>
                <a:spcPts val="0"/>
              </a:spcAf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紹介日の前日から過去２年以内に、２回以上離職や転職を繰り返して</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lnSpc>
                <a:spcPts val="2000"/>
              </a:lnSpc>
              <a:spcBef>
                <a:spcPts val="0"/>
              </a:spcBef>
              <a:spcAft>
                <a:spcPts val="0"/>
              </a:spcAf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 紹介日の前日時点で、離職している期間が１年を超えている</a:t>
            </a:r>
            <a:r>
              <a:rPr lang="en-US" altLang="ja-JP" sz="13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fontAlgn="auto">
              <a:lnSpc>
                <a:spcPts val="2000"/>
              </a:lnSpc>
              <a:spcBef>
                <a:spcPts val="0"/>
              </a:spcBef>
              <a:spcAft>
                <a:spcPts val="0"/>
              </a:spcAf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妊娠、出産・育児を理由に離職し、紹介日の前日時点で、安定した</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職業</a:t>
            </a:r>
            <a:r>
              <a:rPr lang="en-US" altLang="ja-JP" sz="13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に就いていない</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期間が１年を超えている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lnSpc>
                <a:spcPts val="2000"/>
              </a:lnSpc>
              <a:spcBef>
                <a:spcPts val="0"/>
              </a:spcBef>
              <a:spcAft>
                <a:spcPts val="0"/>
              </a:spcAf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55</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歳未満</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で、ハローワーク等で担当者制</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による個別支援を受けて</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lnSpc>
                <a:spcPts val="2000"/>
              </a:lnSpc>
              <a:spcBef>
                <a:spcPts val="0"/>
              </a:spcBef>
              <a:spcAft>
                <a:spcPts val="0"/>
              </a:spcAf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就職の援助を行うに当たって、特別な配慮を要する</a:t>
            </a:r>
            <a:r>
              <a:rPr lang="en-US" altLang="ja-JP" sz="13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endParaRPr lang="en-US" altLang="ja-JP" sz="13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lnSpc>
                <a:spcPts val="1200"/>
              </a:lnSpc>
              <a:spcBef>
                <a:spcPts val="600"/>
              </a:spcBef>
              <a:spcAft>
                <a:spcPts val="0"/>
              </a:spcAft>
              <a:defRPr/>
            </a:pP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パート</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・アルバイトなどを含め、一切の就労をしていないこと</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ts val="1200"/>
              </a:lnSpc>
              <a:defRPr/>
            </a:pP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期間</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の定めのない労働契約を締結し、１週間の所定労働時間が通常の労働者の所定労働時間</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と同等</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である</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ts val="1200"/>
              </a:lnSpc>
              <a:defRPr/>
            </a:pP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生活保護受給者、母子家庭の母等、父子家庭の父、日雇労働者、季節労働者</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、中国</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残留邦人等永住帰国者、ホームレス</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ts val="1200"/>
              </a:lnSpc>
              <a:defRPr/>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住居</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喪失不安定</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就労者、生活困窮者、ウクライナ避難民</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44"/>
          <p:cNvSpPr txBox="1">
            <a:spLocks noChangeArrowheads="1"/>
          </p:cNvSpPr>
          <p:nvPr/>
        </p:nvSpPr>
        <p:spPr bwMode="auto">
          <a:xfrm>
            <a:off x="175919" y="6109447"/>
            <a:ext cx="6859588"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750" dirty="0">
                <a:latin typeface="メイリオ" pitchFamily="50" charset="-128"/>
                <a:ea typeface="メイリオ" pitchFamily="50" charset="-128"/>
                <a:cs typeface="メイリオ" pitchFamily="50" charset="-128"/>
              </a:rPr>
              <a:t>◆</a:t>
            </a:r>
            <a:r>
              <a:rPr lang="ja-JP" altLang="en-US" sz="750" dirty="0" smtClean="0">
                <a:latin typeface="メイリオ" pitchFamily="50" charset="-128"/>
                <a:ea typeface="メイリオ" pitchFamily="50" charset="-128"/>
                <a:cs typeface="メイリオ" pitchFamily="50" charset="-128"/>
              </a:rPr>
              <a:t>紹介日時点で、次の方はトライアル雇用の対象者にはなりません。</a:t>
            </a:r>
            <a:endParaRPr lang="en-US" altLang="ja-JP" sz="750" dirty="0" smtClean="0">
              <a:latin typeface="メイリオ" pitchFamily="50" charset="-128"/>
              <a:ea typeface="メイリオ" pitchFamily="50" charset="-128"/>
              <a:cs typeface="メイリオ" pitchFamily="50" charset="-128"/>
            </a:endParaRPr>
          </a:p>
          <a:p>
            <a:pPr eaLnBrk="1" hangingPunct="1">
              <a:defRPr/>
            </a:pPr>
            <a:r>
              <a:rPr lang="ja-JP" altLang="en-US" sz="750" dirty="0" smtClean="0">
                <a:latin typeface="メイリオ" pitchFamily="50" charset="-128"/>
                <a:ea typeface="メイリオ" pitchFamily="50" charset="-128"/>
                <a:cs typeface="メイリオ" pitchFamily="50" charset="-128"/>
              </a:rPr>
              <a:t>　・安定した職業に就いている人</a:t>
            </a:r>
            <a:endParaRPr lang="en-US" altLang="ja-JP" sz="750" dirty="0" smtClean="0">
              <a:latin typeface="メイリオ" pitchFamily="50" charset="-128"/>
              <a:ea typeface="メイリオ" pitchFamily="50" charset="-128"/>
              <a:cs typeface="メイリオ" pitchFamily="50" charset="-128"/>
            </a:endParaRPr>
          </a:p>
          <a:p>
            <a:pPr eaLnBrk="1" hangingPunct="1">
              <a:defRPr/>
            </a:pPr>
            <a:r>
              <a:rPr lang="ja-JP" altLang="en-US" sz="750" dirty="0" smtClean="0">
                <a:latin typeface="メイリオ" pitchFamily="50" charset="-128"/>
                <a:ea typeface="メイリオ" pitchFamily="50" charset="-128"/>
                <a:cs typeface="メイリオ" pitchFamily="50" charset="-128"/>
              </a:rPr>
              <a:t>　・自ら事業を営んでいる人または役員に就いている人で、１週間当たりの実働時間が</a:t>
            </a:r>
            <a:r>
              <a:rPr lang="en-US" altLang="ja-JP" sz="750" dirty="0" smtClean="0">
                <a:latin typeface="メイリオ" pitchFamily="50" charset="-128"/>
                <a:ea typeface="メイリオ" pitchFamily="50" charset="-128"/>
                <a:cs typeface="メイリオ" pitchFamily="50" charset="-128"/>
              </a:rPr>
              <a:t>30</a:t>
            </a:r>
            <a:r>
              <a:rPr lang="ja-JP" altLang="en-US" sz="750" dirty="0" smtClean="0">
                <a:latin typeface="メイリオ" pitchFamily="50" charset="-128"/>
                <a:ea typeface="メイリオ" pitchFamily="50" charset="-128"/>
                <a:cs typeface="メイリオ" pitchFamily="50" charset="-128"/>
              </a:rPr>
              <a:t>時間以上の人</a:t>
            </a:r>
            <a:endParaRPr lang="en-US" altLang="ja-JP" sz="750" dirty="0" smtClean="0">
              <a:latin typeface="メイリオ" pitchFamily="50" charset="-128"/>
              <a:ea typeface="メイリオ" pitchFamily="50" charset="-128"/>
              <a:cs typeface="メイリオ" pitchFamily="50" charset="-128"/>
            </a:endParaRPr>
          </a:p>
          <a:p>
            <a:pPr eaLnBrk="1" hangingPunct="1">
              <a:defRPr/>
            </a:pPr>
            <a:r>
              <a:rPr lang="ja-JP" altLang="en-US" sz="750" dirty="0" smtClean="0">
                <a:latin typeface="メイリオ" pitchFamily="50" charset="-128"/>
                <a:ea typeface="メイリオ" pitchFamily="50" charset="-128"/>
                <a:cs typeface="メイリオ" pitchFamily="50" charset="-128"/>
              </a:rPr>
              <a:t>　・学校に在籍中で卒業していない人（卒業年度の</a:t>
            </a:r>
            <a:r>
              <a:rPr lang="en-US" altLang="ja-JP" sz="750" dirty="0" smtClean="0">
                <a:latin typeface="メイリオ" pitchFamily="50" charset="-128"/>
                <a:ea typeface="メイリオ" pitchFamily="50" charset="-128"/>
                <a:cs typeface="メイリオ" pitchFamily="50" charset="-128"/>
              </a:rPr>
              <a:t>1</a:t>
            </a:r>
            <a:r>
              <a:rPr lang="ja-JP" altLang="en-US" sz="750" dirty="0" smtClean="0">
                <a:latin typeface="メイリオ" pitchFamily="50" charset="-128"/>
                <a:ea typeface="メイリオ" pitchFamily="50" charset="-128"/>
                <a:cs typeface="メイリオ" pitchFamily="50" charset="-128"/>
              </a:rPr>
              <a:t>月</a:t>
            </a:r>
            <a:r>
              <a:rPr lang="en-US" altLang="ja-JP" sz="750" dirty="0" smtClean="0">
                <a:latin typeface="メイリオ" pitchFamily="50" charset="-128"/>
                <a:ea typeface="メイリオ" pitchFamily="50" charset="-128"/>
                <a:cs typeface="メイリオ" pitchFamily="50" charset="-128"/>
              </a:rPr>
              <a:t>1</a:t>
            </a:r>
            <a:r>
              <a:rPr lang="ja-JP" altLang="en-US" sz="750" dirty="0" smtClean="0">
                <a:latin typeface="メイリオ" pitchFamily="50" charset="-128"/>
                <a:ea typeface="メイリオ" pitchFamily="50" charset="-128"/>
                <a:cs typeface="メイリオ" pitchFamily="50" charset="-128"/>
              </a:rPr>
              <a:t>日以降も卒業後の就職の内定がない人は対象となります）</a:t>
            </a:r>
            <a:endParaRPr lang="en-US" altLang="ja-JP" sz="750" dirty="0" smtClean="0">
              <a:latin typeface="メイリオ" pitchFamily="50" charset="-128"/>
              <a:ea typeface="メイリオ" pitchFamily="50" charset="-128"/>
              <a:cs typeface="メイリオ" pitchFamily="50" charset="-128"/>
            </a:endParaRPr>
          </a:p>
          <a:p>
            <a:pPr eaLnBrk="1" hangingPunct="1">
              <a:defRPr/>
            </a:pPr>
            <a:r>
              <a:rPr lang="ja-JP" altLang="en-US" sz="750" dirty="0" smtClean="0">
                <a:latin typeface="メイリオ" pitchFamily="50" charset="-128"/>
                <a:ea typeface="メイリオ" pitchFamily="50" charset="-128"/>
                <a:cs typeface="メイリオ" pitchFamily="50" charset="-128"/>
              </a:rPr>
              <a:t>　・他の事業所でトライアル雇用期間中の人</a:t>
            </a:r>
            <a:endParaRPr lang="en-US" altLang="ja-JP" sz="750" dirty="0" smtClean="0">
              <a:latin typeface="メイリオ" pitchFamily="50" charset="-128"/>
              <a:ea typeface="メイリオ" pitchFamily="50" charset="-128"/>
              <a:cs typeface="メイリオ" pitchFamily="50" charset="-128"/>
            </a:endParaRPr>
          </a:p>
        </p:txBody>
      </p:sp>
      <p:sp>
        <p:nvSpPr>
          <p:cNvPr id="34" name="正方形/長方形 38"/>
          <p:cNvSpPr>
            <a:spLocks noChangeArrowheads="1"/>
          </p:cNvSpPr>
          <p:nvPr/>
        </p:nvSpPr>
        <p:spPr bwMode="auto">
          <a:xfrm>
            <a:off x="227237" y="6822703"/>
            <a:ext cx="6690097" cy="465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37652" bIns="47819">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dirty="0" smtClean="0">
                <a:latin typeface="メイリオ" panose="020B0604030504040204" pitchFamily="50" charset="-128"/>
                <a:ea typeface="メイリオ" panose="020B0604030504040204" pitchFamily="50" charset="-128"/>
              </a:rPr>
              <a:t>当分の間は、次のすべての要件</a:t>
            </a:r>
            <a:r>
              <a:rPr lang="ja-JP" altLang="en-US" sz="1200" dirty="0">
                <a:latin typeface="メイリオ" panose="020B0604030504040204" pitchFamily="50" charset="-128"/>
                <a:ea typeface="メイリオ" panose="020B0604030504040204" pitchFamily="50" charset="-128"/>
              </a:rPr>
              <a:t>を満たした上で、紹介日</a:t>
            </a:r>
            <a:r>
              <a:rPr lang="ja-JP" altLang="en-US" sz="1200" dirty="0" smtClean="0">
                <a:latin typeface="メイリオ" panose="020B0604030504040204" pitchFamily="50" charset="-128"/>
                <a:ea typeface="メイリオ" panose="020B0604030504040204" pitchFamily="50" charset="-128"/>
              </a:rPr>
              <a:t>に本人がトライアル</a:t>
            </a:r>
            <a:r>
              <a:rPr lang="ja-JP" altLang="en-US" sz="1200" dirty="0">
                <a:latin typeface="メイリオ" panose="020B0604030504040204" pitchFamily="50" charset="-128"/>
                <a:ea typeface="メイリオ" panose="020B0604030504040204" pitchFamily="50" charset="-128"/>
              </a:rPr>
              <a:t>雇用を希望した</a:t>
            </a:r>
            <a:r>
              <a:rPr lang="ja-JP" altLang="en-US" sz="1200" dirty="0" smtClean="0">
                <a:latin typeface="メイリオ" panose="020B0604030504040204" pitchFamily="50" charset="-128"/>
                <a:ea typeface="メイリオ" panose="020B0604030504040204" pitchFamily="50" charset="-128"/>
              </a:rPr>
              <a:t>場合も対象となります。</a:t>
            </a:r>
            <a:endParaRPr lang="en-US" altLang="ja-JP" sz="1200" dirty="0">
              <a:latin typeface="メイリオ" panose="020B0604030504040204" pitchFamily="50" charset="-128"/>
              <a:ea typeface="メイリオ" panose="020B0604030504040204" pitchFamily="50" charset="-128"/>
            </a:endParaRPr>
          </a:p>
        </p:txBody>
      </p:sp>
      <p:sp>
        <p:nvSpPr>
          <p:cNvPr id="36" name="正方形/長方形 35"/>
          <p:cNvSpPr/>
          <p:nvPr/>
        </p:nvSpPr>
        <p:spPr bwMode="auto">
          <a:xfrm>
            <a:off x="144066" y="7296687"/>
            <a:ext cx="6773268" cy="585664"/>
          </a:xfrm>
          <a:prstGeom prst="rect">
            <a:avLst/>
          </a:prstGeom>
          <a:solidFill>
            <a:schemeClr val="accent6">
              <a:lumMod val="20000"/>
              <a:lumOff val="80000"/>
            </a:schemeClr>
          </a:solidFill>
          <a:ln w="19050">
            <a:solidFill>
              <a:schemeClr val="accent6"/>
            </a:solidFill>
          </a:ln>
        </p:spPr>
        <p:style>
          <a:lnRef idx="2">
            <a:schemeClr val="accent2"/>
          </a:lnRef>
          <a:fillRef idx="1">
            <a:schemeClr val="lt1"/>
          </a:fillRef>
          <a:effectRef idx="0">
            <a:schemeClr val="accent2"/>
          </a:effectRef>
          <a:fontRef idx="minor">
            <a:schemeClr val="dk1"/>
          </a:fontRef>
        </p:style>
        <p:txBody>
          <a:bodyPr wrap="square" lIns="180000" tIns="36000" bIns="36000" anchor="ctr">
            <a:spAutoFit/>
          </a:bodyPr>
          <a:lstStyle/>
          <a:p>
            <a:pPr fontAlgn="auto">
              <a:lnSpc>
                <a:spcPts val="2000"/>
              </a:lnSpc>
              <a:spcBef>
                <a:spcPts val="0"/>
              </a:spcBef>
              <a:spcAft>
                <a:spcPts val="0"/>
              </a:spcAf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 紹介日において、離職している　</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離職」にはシフト制労働者等のシフトが減少した場合等も含みます</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fontAlgn="auto">
              <a:lnSpc>
                <a:spcPts val="2000"/>
              </a:lnSpc>
              <a:spcBef>
                <a:spcPts val="0"/>
              </a:spcBef>
              <a:spcAft>
                <a:spcPts val="0"/>
              </a:spcAf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 紹介日において、就労経験のない職業に就くことを希望している</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154279" y="8068668"/>
            <a:ext cx="6758539" cy="866507"/>
          </a:xfrm>
          <a:prstGeom prst="rect">
            <a:avLst/>
          </a:prstGeom>
          <a:ln>
            <a:prstDash val="sysDot"/>
          </a:ln>
        </p:spPr>
        <p:style>
          <a:lnRef idx="2">
            <a:schemeClr val="accent3"/>
          </a:lnRef>
          <a:fillRef idx="1">
            <a:schemeClr val="lt1"/>
          </a:fillRef>
          <a:effectRef idx="0">
            <a:schemeClr val="accent3"/>
          </a:effectRef>
          <a:fontRef idx="minor">
            <a:schemeClr val="dk1"/>
          </a:fontRef>
        </p:style>
        <p:txBody>
          <a:bodyPr anchor="ctr"/>
          <a:lstStyle/>
          <a:p>
            <a:pPr algn="ctr">
              <a:defRPr/>
            </a:pPr>
            <a:endParaRPr lang="ja-JP" altLang="en-US"/>
          </a:p>
        </p:txBody>
      </p:sp>
      <p:sp>
        <p:nvSpPr>
          <p:cNvPr id="37" name="正方形/長方形 52"/>
          <p:cNvSpPr>
            <a:spLocks noChangeArrowheads="1"/>
          </p:cNvSpPr>
          <p:nvPr/>
        </p:nvSpPr>
        <p:spPr bwMode="auto">
          <a:xfrm>
            <a:off x="74662" y="7974831"/>
            <a:ext cx="816074" cy="171521"/>
          </a:xfrm>
          <a:prstGeom prst="foldedCorner">
            <a:avLst>
              <a:gd name="adj" fmla="val 46921"/>
            </a:avLst>
          </a:prstGeom>
          <a:solidFill>
            <a:schemeClr val="accent3">
              <a:lumMod val="20000"/>
              <a:lumOff val="80000"/>
            </a:schemeClr>
          </a:solidFill>
          <a:ln>
            <a:solidFill>
              <a:schemeClr val="accent3"/>
            </a:solidFill>
            <a:headEnd/>
            <a:tailEnd/>
          </a:ln>
          <a:effectLst/>
        </p:spPr>
        <p:style>
          <a:lnRef idx="1">
            <a:schemeClr val="accent1"/>
          </a:lnRef>
          <a:fillRef idx="2">
            <a:schemeClr val="accent1"/>
          </a:fillRef>
          <a:effectRef idx="1">
            <a:schemeClr val="accent1"/>
          </a:effectRef>
          <a:fontRef idx="minor">
            <a:schemeClr val="dk1"/>
          </a:fontRef>
        </p:style>
        <p:txBody>
          <a:bodyPr lIns="95637" tIns="36000" rIns="95637" bIns="0" anchor="ctr"/>
          <a:lstStyle/>
          <a:p>
            <a:pPr fontAlgn="auto">
              <a:lnSpc>
                <a:spcPts val="2301"/>
              </a:lnSpc>
              <a:spcBef>
                <a:spcPts val="0"/>
              </a:spcBef>
              <a:spcAft>
                <a:spcPts val="0"/>
              </a:spcAft>
              <a:defRPr/>
            </a:pP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お知らせ＞</a:t>
            </a:r>
            <a:endParaRPr lang="en-US" altLang="ja-JP"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0"/>
          <p:cNvSpPr>
            <a:spLocks noChangeArrowheads="1"/>
          </p:cNvSpPr>
          <p:nvPr/>
        </p:nvSpPr>
        <p:spPr bwMode="auto">
          <a:xfrm>
            <a:off x="144066" y="8165274"/>
            <a:ext cx="6667897" cy="789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lIns="112957" tIns="47819" rIns="95637" bIns="47819">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marL="85725" indent="-85725" eaLnBrk="1" hangingPunct="1">
              <a:spcBef>
                <a:spcPct val="0"/>
              </a:spcBef>
              <a:buFontTx/>
              <a:buNone/>
            </a:pPr>
            <a:r>
              <a:rPr lang="ja-JP" altLang="en-US" sz="750" dirty="0" smtClean="0">
                <a:latin typeface="メイリオ" panose="020B0604030504040204" pitchFamily="50" charset="-128"/>
                <a:ea typeface="メイリオ" panose="020B0604030504040204" pitchFamily="50" charset="-128"/>
              </a:rPr>
              <a:t>◆</a:t>
            </a:r>
            <a:r>
              <a:rPr lang="ja-JP" altLang="en-US" sz="750" dirty="0">
                <a:latin typeface="メイリオ" panose="020B0604030504040204" pitchFamily="50" charset="-128"/>
                <a:ea typeface="メイリオ" panose="020B0604030504040204" pitchFamily="50" charset="-128"/>
              </a:rPr>
              <a:t>トライアル雇用の活用により雇い入れた対象者（母子家庭の母等、父子家庭の</a:t>
            </a:r>
            <a:r>
              <a:rPr lang="ja-JP" altLang="en-US" sz="750" dirty="0" smtClean="0">
                <a:latin typeface="メイリオ" panose="020B0604030504040204" pitchFamily="50" charset="-128"/>
                <a:ea typeface="メイリオ" panose="020B0604030504040204" pitchFamily="50" charset="-128"/>
              </a:rPr>
              <a:t>父および</a:t>
            </a:r>
            <a:r>
              <a:rPr lang="ja-JP" altLang="en-US" sz="750" dirty="0">
                <a:latin typeface="メイリオ" panose="020B0604030504040204" pitchFamily="50" charset="-128"/>
                <a:ea typeface="メイリオ" panose="020B0604030504040204" pitchFamily="50" charset="-128"/>
              </a:rPr>
              <a:t>中国残留邦人等永住帰国者）を、トライアル雇用終了後も、</a:t>
            </a:r>
            <a:r>
              <a:rPr lang="ja-JP" altLang="en-US" sz="750" dirty="0" smtClean="0">
                <a:latin typeface="メイリオ" panose="020B0604030504040204" pitchFamily="50" charset="-128"/>
                <a:ea typeface="メイリオ" panose="020B0604030504040204" pitchFamily="50" charset="-128"/>
              </a:rPr>
              <a:t>引き続き継続</a:t>
            </a:r>
            <a:r>
              <a:rPr lang="ja-JP" altLang="en-US" sz="750" dirty="0">
                <a:latin typeface="メイリオ" panose="020B0604030504040204" pitchFamily="50" charset="-128"/>
                <a:ea typeface="メイリオ" panose="020B0604030504040204" pitchFamily="50" charset="-128"/>
              </a:rPr>
              <a:t>して雇用する労働者として雇用する場合、特定求職者雇用開発助成金の一部を受給すること</a:t>
            </a:r>
            <a:r>
              <a:rPr lang="ja-JP" altLang="en-US" sz="750" dirty="0" smtClean="0">
                <a:latin typeface="メイリオ" panose="020B0604030504040204" pitchFamily="50" charset="-128"/>
                <a:ea typeface="メイリオ" panose="020B0604030504040204" pitchFamily="50" charset="-128"/>
              </a:rPr>
              <a:t>ができます。</a:t>
            </a:r>
            <a:r>
              <a:rPr lang="ja-JP" altLang="en-US" sz="750" dirty="0">
                <a:latin typeface="メイリオ" panose="020B0604030504040204" pitchFamily="50" charset="-128"/>
                <a:ea typeface="メイリオ" panose="020B0604030504040204" pitchFamily="50" charset="-128"/>
              </a:rPr>
              <a:t>詳細は特定求職者雇用開発助成金のリーフレットをご確認ください</a:t>
            </a:r>
            <a:r>
              <a:rPr lang="ja-JP" altLang="en-US" sz="750" dirty="0" smtClean="0">
                <a:latin typeface="メイリオ" panose="020B0604030504040204" pitchFamily="50" charset="-128"/>
                <a:ea typeface="メイリオ" panose="020B0604030504040204" pitchFamily="50" charset="-128"/>
              </a:rPr>
              <a:t>。</a:t>
            </a:r>
            <a:endParaRPr lang="en-US" altLang="ja-JP" sz="750" dirty="0" smtClean="0">
              <a:latin typeface="メイリオ" panose="020B0604030504040204" pitchFamily="50" charset="-128"/>
              <a:ea typeface="メイリオ" panose="020B0604030504040204" pitchFamily="50" charset="-128"/>
            </a:endParaRPr>
          </a:p>
          <a:p>
            <a:pPr marL="85725" indent="-85725" eaLnBrk="1" hangingPunct="1">
              <a:spcBef>
                <a:spcPct val="0"/>
              </a:spcBef>
              <a:buFontTx/>
              <a:buNone/>
            </a:pPr>
            <a:r>
              <a:rPr lang="ja-JP" altLang="en-US" sz="750" dirty="0" smtClean="0">
                <a:latin typeface="メイリオ" panose="020B0604030504040204" pitchFamily="50" charset="-128"/>
                <a:ea typeface="メイリオ" panose="020B0604030504040204" pitchFamily="50" charset="-128"/>
              </a:rPr>
              <a:t>◆</a:t>
            </a:r>
            <a:r>
              <a:rPr lang="ja-JP" altLang="en-US" sz="750" dirty="0">
                <a:latin typeface="メイリオ" panose="020B0604030504040204" pitchFamily="50" charset="-128"/>
                <a:ea typeface="メイリオ" panose="020B0604030504040204" pitchFamily="50" charset="-128"/>
              </a:rPr>
              <a:t>中小建設事業主が若年者（</a:t>
            </a:r>
            <a:r>
              <a:rPr lang="en-US" altLang="ja-JP" sz="750" dirty="0">
                <a:latin typeface="メイリオ" panose="020B0604030504040204" pitchFamily="50" charset="-128"/>
                <a:ea typeface="メイリオ" panose="020B0604030504040204" pitchFamily="50" charset="-128"/>
              </a:rPr>
              <a:t>35</a:t>
            </a:r>
            <a:r>
              <a:rPr lang="ja-JP" altLang="en-US" sz="750" dirty="0">
                <a:latin typeface="メイリオ" panose="020B0604030504040204" pitchFamily="50" charset="-128"/>
                <a:ea typeface="メイリオ" panose="020B0604030504040204" pitchFamily="50" charset="-128"/>
              </a:rPr>
              <a:t>歳未満</a:t>
            </a:r>
            <a:r>
              <a:rPr lang="ja-JP" altLang="en-US" sz="750" dirty="0" smtClean="0">
                <a:latin typeface="メイリオ" panose="020B0604030504040204" pitchFamily="50" charset="-128"/>
                <a:ea typeface="メイリオ" panose="020B0604030504040204" pitchFamily="50" charset="-128"/>
              </a:rPr>
              <a:t>）または</a:t>
            </a:r>
            <a:r>
              <a:rPr lang="ja-JP" altLang="en-US" sz="750" dirty="0">
                <a:latin typeface="メイリオ" panose="020B0604030504040204" pitchFamily="50" charset="-128"/>
                <a:ea typeface="メイリオ" panose="020B0604030504040204" pitchFamily="50" charset="-128"/>
              </a:rPr>
              <a:t>女性を建設技能労働者等として、一定期間試行雇用しトライアル雇用助成金の支給を受けた場合に</a:t>
            </a:r>
            <a:r>
              <a:rPr lang="ja-JP" altLang="en-US" sz="750" dirty="0" smtClean="0">
                <a:latin typeface="メイリオ" panose="020B0604030504040204" pitchFamily="50" charset="-128"/>
                <a:ea typeface="メイリオ" panose="020B0604030504040204" pitchFamily="50" charset="-128"/>
              </a:rPr>
              <a:t>、トライアル雇用助成金（若年・女性建設労働者トライアルコース）の</a:t>
            </a:r>
            <a:r>
              <a:rPr lang="ja-JP" altLang="en-US" sz="750" dirty="0">
                <a:latin typeface="メイリオ" panose="020B0604030504040204" pitchFamily="50" charset="-128"/>
                <a:ea typeface="メイリオ" panose="020B0604030504040204" pitchFamily="50" charset="-128"/>
              </a:rPr>
              <a:t>受給が</a:t>
            </a:r>
            <a:r>
              <a:rPr lang="ja-JP" altLang="en-US" sz="750" dirty="0" smtClean="0">
                <a:latin typeface="メイリオ" panose="020B0604030504040204" pitchFamily="50" charset="-128"/>
                <a:ea typeface="メイリオ" panose="020B0604030504040204" pitchFamily="50" charset="-128"/>
              </a:rPr>
              <a:t>できます。</a:t>
            </a:r>
            <a:r>
              <a:rPr lang="ja-JP" altLang="en-US" sz="750" dirty="0">
                <a:latin typeface="メイリオ" panose="020B0604030504040204" pitchFamily="50" charset="-128"/>
                <a:ea typeface="メイリオ" panose="020B0604030504040204" pitchFamily="50" charset="-128"/>
              </a:rPr>
              <a:t>詳細は「建設事業主等に対する助成金」のパンフレットをご確認ください</a:t>
            </a:r>
            <a:r>
              <a:rPr lang="ja-JP" altLang="en-US" sz="750" dirty="0" smtClean="0">
                <a:latin typeface="メイリオ" panose="020B0604030504040204" pitchFamily="50" charset="-128"/>
                <a:ea typeface="メイリオ" panose="020B0604030504040204" pitchFamily="50" charset="-128"/>
              </a:rPr>
              <a:t>。</a:t>
            </a:r>
            <a:endParaRPr lang="en-US" altLang="ja-JP" sz="750" dirty="0" smtClean="0">
              <a:latin typeface="メイリオ" panose="020B0604030504040204" pitchFamily="50" charset="-128"/>
              <a:ea typeface="メイリオ" panose="020B0604030504040204" pitchFamily="50" charset="-128"/>
            </a:endParaRPr>
          </a:p>
        </p:txBody>
      </p:sp>
      <p:sp>
        <p:nvSpPr>
          <p:cNvPr id="41" name="正方形/長方形 30"/>
          <p:cNvSpPr>
            <a:spLocks noChangeArrowheads="1"/>
          </p:cNvSpPr>
          <p:nvPr/>
        </p:nvSpPr>
        <p:spPr bwMode="auto">
          <a:xfrm>
            <a:off x="193627" y="8982943"/>
            <a:ext cx="6935215" cy="796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lIns="112957" tIns="47819" rIns="95637" bIns="47819">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800" b="1" dirty="0">
                <a:latin typeface="メイリオ" panose="020B0604030504040204" pitchFamily="50" charset="-128"/>
                <a:ea typeface="メイリオ" panose="020B0604030504040204" pitchFamily="50" charset="-128"/>
              </a:rPr>
              <a:t>＜ご注意＞</a:t>
            </a:r>
            <a:endParaRPr lang="en-US" altLang="ja-JP" sz="800" b="1" dirty="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750" dirty="0">
                <a:latin typeface="メイリオ" panose="020B0604030504040204" pitchFamily="50" charset="-128"/>
                <a:ea typeface="メイリオ" panose="020B0604030504040204" pitchFamily="50" charset="-128"/>
              </a:rPr>
              <a:t>　◆派遣求人を「トライアル雇用求人」とすることはできません。</a:t>
            </a:r>
            <a:endParaRPr lang="en-US" altLang="ja-JP" sz="750" dirty="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750" dirty="0">
                <a:latin typeface="メイリオ" panose="020B0604030504040204" pitchFamily="50" charset="-128"/>
                <a:ea typeface="メイリオ" panose="020B0604030504040204" pitchFamily="50" charset="-128"/>
              </a:rPr>
              <a:t>　◆トライアル雇用求人の選考中の</a:t>
            </a:r>
            <a:r>
              <a:rPr lang="ja-JP" altLang="en-US" sz="750" dirty="0" smtClean="0">
                <a:latin typeface="メイリオ" panose="020B0604030504040204" pitchFamily="50" charset="-128"/>
                <a:ea typeface="メイリオ" panose="020B0604030504040204" pitchFamily="50" charset="-128"/>
              </a:rPr>
              <a:t>人数（新型コロナウイルス感染症対応トライアルコースの対象となる方も含みます）が</a:t>
            </a:r>
            <a:r>
              <a:rPr lang="ja-JP" altLang="en-US" sz="750" dirty="0">
                <a:latin typeface="メイリオ" panose="020B0604030504040204" pitchFamily="50" charset="-128"/>
                <a:ea typeface="メイリオ" panose="020B0604030504040204" pitchFamily="50" charset="-128"/>
              </a:rPr>
              <a:t>求人数の５倍を超える場合は</a:t>
            </a:r>
            <a:r>
              <a:rPr lang="ja-JP" altLang="en-US" sz="750" dirty="0" smtClean="0">
                <a:latin typeface="メイリオ" panose="020B0604030504040204" pitchFamily="50" charset="-128"/>
                <a:ea typeface="メイリオ" panose="020B0604030504040204" pitchFamily="50" charset="-128"/>
              </a:rPr>
              <a:t>、</a:t>
            </a:r>
            <a:endParaRPr lang="en-US" altLang="ja-JP" sz="750" dirty="0" smtClean="0">
              <a:latin typeface="メイリオ" panose="020B0604030504040204" pitchFamily="50" charset="-128"/>
              <a:ea typeface="メイリオ" panose="020B0604030504040204" pitchFamily="50" charset="-128"/>
            </a:endParaRPr>
          </a:p>
          <a:p>
            <a:pPr eaLnBrk="1" hangingPunct="1">
              <a:spcBef>
                <a:spcPct val="0"/>
              </a:spcBef>
              <a:buFontTx/>
              <a:buNone/>
            </a:pPr>
            <a:r>
              <a:rPr lang="en-US" altLang="ja-JP" sz="750" dirty="0">
                <a:latin typeface="メイリオ" panose="020B0604030504040204" pitchFamily="50" charset="-128"/>
                <a:ea typeface="メイリオ" panose="020B0604030504040204" pitchFamily="50" charset="-128"/>
              </a:rPr>
              <a:t> </a:t>
            </a:r>
            <a:r>
              <a:rPr lang="en-US" altLang="ja-JP" sz="750" dirty="0" smtClean="0">
                <a:latin typeface="メイリオ" panose="020B0604030504040204" pitchFamily="50" charset="-128"/>
                <a:ea typeface="メイリオ" panose="020B0604030504040204" pitchFamily="50" charset="-128"/>
              </a:rPr>
              <a:t>     </a:t>
            </a:r>
            <a:r>
              <a:rPr lang="ja-JP" altLang="en-US" sz="750" dirty="0" smtClean="0">
                <a:latin typeface="メイリオ" panose="020B0604030504040204" pitchFamily="50" charset="-128"/>
                <a:ea typeface="メイリオ" panose="020B0604030504040204" pitchFamily="50" charset="-128"/>
              </a:rPr>
              <a:t>それ以降</a:t>
            </a:r>
            <a:r>
              <a:rPr lang="ja-JP" altLang="en-US" sz="750" dirty="0">
                <a:latin typeface="メイリオ" panose="020B0604030504040204" pitchFamily="50" charset="-128"/>
                <a:ea typeface="メイリオ" panose="020B0604030504040204" pitchFamily="50" charset="-128"/>
              </a:rPr>
              <a:t>のトライアル雇用としての紹介は</a:t>
            </a:r>
            <a:r>
              <a:rPr lang="ja-JP" altLang="en-US" sz="750" dirty="0" smtClean="0">
                <a:latin typeface="メイリオ" panose="020B0604030504040204" pitchFamily="50" charset="-128"/>
                <a:ea typeface="メイリオ" panose="020B0604030504040204" pitchFamily="50" charset="-128"/>
              </a:rPr>
              <a:t>行いません。</a:t>
            </a:r>
            <a:endParaRPr lang="en-US" altLang="ja-JP" sz="750" dirty="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750" dirty="0">
                <a:latin typeface="メイリオ" panose="020B0604030504040204" pitchFamily="50" charset="-128"/>
                <a:ea typeface="メイリオ" panose="020B0604030504040204" pitchFamily="50" charset="-128"/>
              </a:rPr>
              <a:t>　</a:t>
            </a:r>
            <a:r>
              <a:rPr lang="ja-JP" altLang="en-US" sz="750" dirty="0" smtClean="0">
                <a:latin typeface="メイリオ" panose="020B0604030504040204" pitchFamily="50" charset="-128"/>
                <a:ea typeface="メイリオ" panose="020B0604030504040204" pitchFamily="50" charset="-128"/>
              </a:rPr>
              <a:t>◆</a:t>
            </a:r>
            <a:r>
              <a:rPr lang="ja-JP" altLang="en-US" sz="750" dirty="0">
                <a:latin typeface="メイリオ" panose="020B0604030504040204" pitchFamily="50" charset="-128"/>
                <a:ea typeface="メイリオ" panose="020B0604030504040204" pitchFamily="50" charset="-128"/>
              </a:rPr>
              <a:t>求人数を超えたトライアル雇用は実施</a:t>
            </a:r>
            <a:r>
              <a:rPr lang="ja-JP" altLang="en-US" sz="750" dirty="0" smtClean="0">
                <a:latin typeface="メイリオ" panose="020B0604030504040204" pitchFamily="50" charset="-128"/>
                <a:ea typeface="メイリオ" panose="020B0604030504040204" pitchFamily="50" charset="-128"/>
              </a:rPr>
              <a:t>できません。</a:t>
            </a:r>
            <a:endParaRPr lang="en-US" altLang="ja-JP" sz="750" dirty="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750" dirty="0">
                <a:latin typeface="メイリオ" panose="020B0604030504040204" pitchFamily="50" charset="-128"/>
                <a:ea typeface="メイリオ" panose="020B0604030504040204" pitchFamily="50" charset="-128"/>
              </a:rPr>
              <a:t>　◆トライアル雇用対象者の選考は</a:t>
            </a:r>
            <a:r>
              <a:rPr lang="ja-JP" altLang="en-US" sz="750" dirty="0" smtClean="0">
                <a:latin typeface="メイリオ" panose="020B0604030504040204" pitchFamily="50" charset="-128"/>
                <a:ea typeface="メイリオ" panose="020B0604030504040204" pitchFamily="50" charset="-128"/>
              </a:rPr>
              <a:t>、なるべく書類</a:t>
            </a:r>
            <a:r>
              <a:rPr lang="ja-JP" altLang="en-US" sz="750" dirty="0">
                <a:latin typeface="メイリオ" panose="020B0604030504040204" pitchFamily="50" charset="-128"/>
                <a:ea typeface="メイリオ" panose="020B0604030504040204" pitchFamily="50" charset="-128"/>
              </a:rPr>
              <a:t>では</a:t>
            </a:r>
            <a:r>
              <a:rPr lang="ja-JP" altLang="en-US" sz="750" dirty="0" smtClean="0">
                <a:latin typeface="メイリオ" panose="020B0604030504040204" pitchFamily="50" charset="-128"/>
                <a:ea typeface="メイリオ" panose="020B0604030504040204" pitchFamily="50" charset="-128"/>
              </a:rPr>
              <a:t>なく面接</a:t>
            </a:r>
            <a:r>
              <a:rPr lang="ja-JP" altLang="en-US" sz="750" dirty="0">
                <a:latin typeface="メイリオ" panose="020B0604030504040204" pitchFamily="50" charset="-128"/>
                <a:ea typeface="メイリオ" panose="020B0604030504040204" pitchFamily="50" charset="-128"/>
              </a:rPr>
              <a:t>で行うようにしてください</a:t>
            </a:r>
            <a:r>
              <a:rPr lang="ja-JP" altLang="en-US" sz="750" dirty="0" smtClean="0">
                <a:latin typeface="メイリオ" panose="020B0604030504040204" pitchFamily="50" charset="-128"/>
                <a:ea typeface="メイリオ" panose="020B0604030504040204" pitchFamily="50" charset="-128"/>
              </a:rPr>
              <a:t>。</a:t>
            </a:r>
            <a:endParaRPr lang="en-US" altLang="ja-JP" sz="750" dirty="0" smtClean="0">
              <a:latin typeface="メイリオ" panose="020B0604030504040204" pitchFamily="50" charset="-128"/>
              <a:ea typeface="メイリオ" panose="020B0604030504040204" pitchFamily="50" charset="-128"/>
            </a:endParaRPr>
          </a:p>
        </p:txBody>
      </p:sp>
      <p:sp>
        <p:nvSpPr>
          <p:cNvPr id="44" name="正方形/長方形 52"/>
          <p:cNvSpPr>
            <a:spLocks noChangeArrowheads="1"/>
          </p:cNvSpPr>
          <p:nvPr/>
        </p:nvSpPr>
        <p:spPr bwMode="auto">
          <a:xfrm>
            <a:off x="144066" y="2947919"/>
            <a:ext cx="3424237" cy="332824"/>
          </a:xfrm>
          <a:prstGeom prst="foldedCorner">
            <a:avLst>
              <a:gd name="adj" fmla="val 46921"/>
            </a:avLst>
          </a:prstGeom>
          <a:solidFill>
            <a:schemeClr val="accent2"/>
          </a:solidFill>
          <a:ln>
            <a:solidFill>
              <a:schemeClr val="accent2">
                <a:lumMod val="20000"/>
                <a:lumOff val="80000"/>
              </a:schemeClr>
            </a:solidFill>
            <a:headEnd/>
            <a:tailEnd/>
          </a:ln>
          <a:effectLst/>
        </p:spPr>
        <p:style>
          <a:lnRef idx="1">
            <a:schemeClr val="accent1"/>
          </a:lnRef>
          <a:fillRef idx="2">
            <a:schemeClr val="accent1"/>
          </a:fillRef>
          <a:effectRef idx="1">
            <a:schemeClr val="accent1"/>
          </a:effectRef>
          <a:fontRef idx="minor">
            <a:schemeClr val="dk1"/>
          </a:fontRef>
        </p:style>
        <p:txBody>
          <a:bodyPr lIns="95637" tIns="36000" rIns="95637" bIns="0"/>
          <a:lstStyle/>
          <a:p>
            <a:pPr fontAlgn="auto">
              <a:lnSpc>
                <a:spcPts val="2301"/>
              </a:lnSpc>
              <a:spcBef>
                <a:spcPts val="0"/>
              </a:spcBef>
              <a:spcAft>
                <a:spcPts val="0"/>
              </a:spcAft>
              <a:defRPr/>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「トライアル雇用」の対象労働者</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10432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rgbClr val="FF0000"/>
          </a:solidFill>
        </a:ln>
      </a:spPr>
      <a:bodyPr wrap="square" rtlCol="0">
        <a:spAutoFit/>
      </a:bodyPr>
      <a:lstStyle>
        <a:defPPr fontAlgn="base">
          <a:spcBef>
            <a:spcPct val="0"/>
          </a:spcBef>
          <a:spcAft>
            <a:spcPct val="0"/>
          </a:spcAft>
          <a:defRPr kumimoji="1" sz="1050" b="1" dirty="0" smtClean="0">
            <a:latin typeface="HG丸ｺﾞｼｯｸM-PRO" pitchFamily="50" charset="-128"/>
            <a:ea typeface="HG丸ｺﾞｼｯｸM-PRO"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1548</Words>
  <Application>Microsoft Office PowerPoint</Application>
  <PresentationFormat>ユーザー設定</PresentationFormat>
  <Paragraphs>119</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ＭＳ Ｐゴシック</vt:lpstr>
      <vt:lpstr>ＭＳ ゴシック</vt:lpstr>
      <vt:lpstr>Noto Sans CJK JP DemiLight</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2017-04-07T07:25:59Z</dcterms:created>
  <dcterms:modified xsi:type="dcterms:W3CDTF">2022-05-30T08:04:52Z</dcterms:modified>
</cp:coreProperties>
</file>